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27" r:id="rId3"/>
    <p:sldId id="428" r:id="rId5"/>
    <p:sldId id="431" r:id="rId6"/>
    <p:sldId id="395" r:id="rId7"/>
    <p:sldId id="430" r:id="rId8"/>
    <p:sldId id="394" r:id="rId9"/>
    <p:sldId id="432" r:id="rId10"/>
    <p:sldId id="433" r:id="rId11"/>
    <p:sldId id="434" r:id="rId12"/>
    <p:sldId id="435" r:id="rId13"/>
    <p:sldId id="436" r:id="rId14"/>
    <p:sldId id="437" r:id="rId15"/>
    <p:sldId id="438" r:id="rId16"/>
    <p:sldId id="439" r:id="rId17"/>
    <p:sldId id="440" r:id="rId18"/>
    <p:sldId id="442" r:id="rId19"/>
    <p:sldId id="441" r:id="rId20"/>
    <p:sldId id="443" r:id="rId21"/>
    <p:sldId id="445" r:id="rId22"/>
    <p:sldId id="444" r:id="rId23"/>
    <p:sldId id="480" r:id="rId24"/>
    <p:sldId id="481" r:id="rId25"/>
    <p:sldId id="482" r:id="rId26"/>
    <p:sldId id="483" r:id="rId27"/>
    <p:sldId id="484" r:id="rId28"/>
    <p:sldId id="447" r:id="rId29"/>
    <p:sldId id="448" r:id="rId30"/>
    <p:sldId id="446" r:id="rId31"/>
    <p:sldId id="449" r:id="rId32"/>
    <p:sldId id="450" r:id="rId33"/>
    <p:sldId id="451" r:id="rId34"/>
    <p:sldId id="453" r:id="rId35"/>
    <p:sldId id="454" r:id="rId36"/>
    <p:sldId id="455" r:id="rId37"/>
    <p:sldId id="456" r:id="rId38"/>
    <p:sldId id="457" r:id="rId39"/>
    <p:sldId id="459" r:id="rId40"/>
    <p:sldId id="458" r:id="rId41"/>
    <p:sldId id="460" r:id="rId42"/>
    <p:sldId id="461" r:id="rId43"/>
    <p:sldId id="462" r:id="rId44"/>
    <p:sldId id="464" r:id="rId45"/>
    <p:sldId id="463"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389" r:id="rId59"/>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微软雅黑" panose="020B0503020204020204" pitchFamily="34" charset="-122"/>
      <p:regular r:id="rId69"/>
    </p:embeddedFont>
    <p:embeddedFont>
      <p:font typeface="Century Gothic" panose="020B0502020202020204" pitchFamily="34" charset="0"/>
      <p:regular r:id="rId70"/>
      <p:bold r:id="rId71"/>
      <p:italic r:id="rId72"/>
      <p:boldItalic r:id="rId73"/>
    </p:embeddedFont>
    <p:embeddedFont>
      <p:font typeface="黑体" panose="02010609060101010101" charset="-122"/>
      <p:regular r:id="rId74"/>
    </p:embeddedFont>
    <p:embeddedFont>
      <p:font typeface="Century Gothic" panose="020B0502020202020204" charset="0"/>
      <p:regular r:id="rId75"/>
      <p:bold r:id="rId76"/>
      <p:italic r:id="rId77"/>
      <p:boldItalic r:id="rId78"/>
    </p:embeddedFont>
    <p:embeddedFont>
      <p:font typeface="华文细黑" panose="02010600040101010101" pitchFamily="2" charset="-122"/>
      <p:regular r:id="rId79"/>
    </p:embeddedFont>
    <p:embeddedFont>
      <p:font typeface="仿宋" panose="02010609060101010101" charset="-122"/>
      <p:regular r:id="rId80"/>
    </p:embeddedFont>
    <p:embeddedFont>
      <p:font typeface="等线" panose="02010600030101010101" charset="-122"/>
      <p:regular r:id="rId81"/>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5553"/>
    <a:srgbClr val="98C721"/>
    <a:srgbClr val="0C8FB8"/>
    <a:srgbClr val="40C6F2"/>
    <a:srgbClr val="23370F"/>
    <a:srgbClr val="BECF19"/>
    <a:srgbClr val="47D7C6"/>
    <a:srgbClr val="FA5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560" y="438"/>
      </p:cViewPr>
      <p:guideLst>
        <p:guide orient="horz" pos="3720"/>
        <p:guide pos="461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font" Target="fonts/font19.fntdata"/><Relationship Id="rId80" Type="http://schemas.openxmlformats.org/officeDocument/2006/relationships/font" Target="fonts/font18.fntdata"/><Relationship Id="rId8" Type="http://schemas.openxmlformats.org/officeDocument/2006/relationships/slide" Target="slides/slide5.xml"/><Relationship Id="rId79" Type="http://schemas.openxmlformats.org/officeDocument/2006/relationships/font" Target="fonts/font17.fntdata"/><Relationship Id="rId78" Type="http://schemas.openxmlformats.org/officeDocument/2006/relationships/font" Target="fonts/font16.fntdata"/><Relationship Id="rId77" Type="http://schemas.openxmlformats.org/officeDocument/2006/relationships/font" Target="fonts/font15.fntdata"/><Relationship Id="rId76" Type="http://schemas.openxmlformats.org/officeDocument/2006/relationships/font" Target="fonts/font14.fntdata"/><Relationship Id="rId75" Type="http://schemas.openxmlformats.org/officeDocument/2006/relationships/font" Target="fonts/font13.fntdata"/><Relationship Id="rId74" Type="http://schemas.openxmlformats.org/officeDocument/2006/relationships/font" Target="fonts/font12.fntdata"/><Relationship Id="rId73" Type="http://schemas.openxmlformats.org/officeDocument/2006/relationships/font" Target="fonts/font11.fntdata"/><Relationship Id="rId72" Type="http://schemas.openxmlformats.org/officeDocument/2006/relationships/font" Target="fonts/font10.fntdata"/><Relationship Id="rId71" Type="http://schemas.openxmlformats.org/officeDocument/2006/relationships/font" Target="fonts/font9.fntdata"/><Relationship Id="rId70" Type="http://schemas.openxmlformats.org/officeDocument/2006/relationships/font" Target="fonts/font8.fntdata"/><Relationship Id="rId7" Type="http://schemas.openxmlformats.org/officeDocument/2006/relationships/slide" Target="slides/slide4.xml"/><Relationship Id="rId69" Type="http://schemas.openxmlformats.org/officeDocument/2006/relationships/font" Target="fonts/font7.fntdata"/><Relationship Id="rId68" Type="http://schemas.openxmlformats.org/officeDocument/2006/relationships/font" Target="fonts/font6.fntdata"/><Relationship Id="rId67" Type="http://schemas.openxmlformats.org/officeDocument/2006/relationships/font" Target="fonts/font5.fntdata"/><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9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90204" pitchFamily="34" charset="0"/>
              <a:buNone/>
              <a:defRPr sz="1200"/>
            </a:lvl1pPr>
          </a:lstStyle>
          <a:p>
            <a:pPr>
              <a:defRPr/>
            </a:pPr>
            <a:fld id="{12C64C4A-9BBF-435D-9FF7-4FEC4045C3EC}" type="datetimeFigureOut">
              <a:rPr lang="zh-CN" altLang="en-US"/>
            </a:fld>
            <a:endParaRPr lang="zh-CN" altLang="en-US"/>
          </a:p>
        </p:txBody>
      </p:sp>
      <p:sp>
        <p:nvSpPr>
          <p:cNvPr id="46084" name="幻灯片图像占位符 3"/>
          <p:cNvSpPr>
            <a:spLocks noGrp="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9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90204" pitchFamily="34" charset="0"/>
              <a:buNone/>
              <a:defRPr sz="1200"/>
            </a:lvl1pPr>
          </a:lstStyle>
          <a:p>
            <a:fld id="{BBA810CD-8C32-42A1-BBD3-1B69D55B99A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A810CD-8C32-42A1-BBD3-1B69D55B99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79378-09FD-443C-BBEB-67C04A29398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61BEE4-2030-45F4-BF7D-AFDD93ED0B24}" type="slidenum">
              <a:rPr lang="zh-CN" altLang="en-US"/>
            </a:fld>
            <a:endParaRPr lang="zh-CN" altLang="en-US"/>
          </a:p>
        </p:txBody>
      </p:sp>
    </p:spTree>
  </p:cSld>
  <p:clrMapOvr>
    <a:masterClrMapping/>
  </p:clrMapOvr>
  <p:transition advClick="0" advTm="7000">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平行四边形 1"/>
          <p:cNvSpPr/>
          <p:nvPr userDrawn="1"/>
        </p:nvSpPr>
        <p:spPr>
          <a:xfrm>
            <a:off x="4438650" y="493713"/>
            <a:ext cx="2743200" cy="344487"/>
          </a:xfrm>
          <a:prstGeom prst="parallelogram">
            <a:avLst>
              <a:gd name="adj" fmla="val 35443"/>
            </a:avLst>
          </a:prstGeom>
          <a:solidFill>
            <a:schemeClr val="tx1">
              <a:lumMod val="65000"/>
              <a:lumOff val="35000"/>
            </a:schemeClr>
          </a:solidFill>
          <a:ln w="19050">
            <a:noFill/>
          </a:ln>
          <a:effectLst>
            <a:outerShdw blurRad="317500" dist="190500" dir="9000000" algn="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68540" tIns="34271" rIns="68540" bIns="34271" anchor="ct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 Your Title In Here</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21200"/>
            <a:ext cx="121920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4100" y="0"/>
            <a:ext cx="47879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9DACE2-1A19-4C80-8440-FE6AD598534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1ECF10D-CA20-45F5-96DB-4AFBF3F4CF56}" type="slidenum">
              <a:rPr lang="zh-CN" altLang="en-US"/>
            </a:fld>
            <a:endParaRPr lang="zh-CN" altLang="en-US"/>
          </a:p>
        </p:txBody>
      </p:sp>
    </p:spTree>
  </p:cSld>
  <p:clrMapOvr>
    <a:masterClrMapping/>
  </p:clrMapOvr>
  <p:transition advClick="0" advTm="7000">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advClick="0" advTm="8000">
    <p:pull dir="l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Click="0" advTm="10000">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97DEC8-5F3F-4EF2-B938-14F92B600A8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C8C428-52EE-4F04-BAFF-620CFAAB963E}" type="slidenum">
              <a:rPr lang="zh-CN" altLang="en-US"/>
            </a:fld>
            <a:endParaRPr lang="zh-CN" altLang="en-US"/>
          </a:p>
        </p:txBody>
      </p:sp>
    </p:spTree>
  </p:cSld>
  <p:clrMapOvr>
    <a:masterClrMapping/>
  </p:clrMapOvr>
  <p:transition advClick="0" advTm="7000">
    <p:pull dir="l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组合 6"/>
          <p:cNvGrpSpPr/>
          <p:nvPr userDrawn="1"/>
        </p:nvGrpSpPr>
        <p:grpSpPr bwMode="auto">
          <a:xfrm>
            <a:off x="4779963" y="317500"/>
            <a:ext cx="2560637" cy="469900"/>
            <a:chOff x="504105" y="364588"/>
            <a:chExt cx="2808312" cy="576064"/>
          </a:xfrm>
        </p:grpSpPr>
        <p:sp>
          <p:nvSpPr>
            <p:cNvPr id="3" name="圆角矩形 2"/>
            <p:cNvSpPr/>
            <p:nvPr userDrawn="1"/>
          </p:nvSpPr>
          <p:spPr>
            <a:xfrm>
              <a:off x="504105" y="364588"/>
              <a:ext cx="2808312" cy="576064"/>
            </a:xfrm>
            <a:prstGeom prst="roundRect">
              <a:avLst>
                <a:gd name="adj" fmla="val 12985"/>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TextBox 8"/>
            <p:cNvSpPr txBox="1"/>
            <p:nvPr userDrawn="1"/>
          </p:nvSpPr>
          <p:spPr>
            <a:xfrm>
              <a:off x="709549" y="411296"/>
              <a:ext cx="2237248" cy="398964"/>
            </a:xfrm>
            <a:prstGeom prst="rect">
              <a:avLst/>
            </a:prstGeom>
            <a:noFill/>
          </p:spPr>
          <p:txBody>
            <a:bodyPr wrap="none">
              <a:spAutoFit/>
            </a:bodyPr>
            <a:lstStyle/>
            <a:p>
              <a:pPr>
                <a:defRPr/>
              </a:pPr>
              <a:r>
                <a:rPr lang="zh-CN" altLang="en-US" sz="2000" dirty="0">
                  <a:solidFill>
                    <a:schemeClr val="bg1"/>
                  </a:solidFill>
                  <a:latin typeface="方正准圆简体" panose="02010601030101010101" pitchFamily="2" charset="-122"/>
                  <a:ea typeface="方正准圆简体" panose="02010601030101010101" pitchFamily="2" charset="-122"/>
                </a:rPr>
                <a:t>单击输入标题内容</a:t>
              </a:r>
              <a:endParaRPr lang="zh-CN" altLang="en-US" sz="2000" dirty="0">
                <a:solidFill>
                  <a:schemeClr val="bg1"/>
                </a:solidFill>
                <a:latin typeface="方正准圆简体" panose="02010601030101010101" pitchFamily="2" charset="-122"/>
                <a:ea typeface="方正准圆简体" panose="02010601030101010101" pitchFamily="2" charset="-122"/>
              </a:endParaRPr>
            </a:p>
          </p:txBody>
        </p:sp>
      </p:grpSp>
      <p:pic>
        <p:nvPicPr>
          <p:cNvPr id="5" name="Picture 2" descr="C:\Users\Administrator\Desktop\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8000">
    <p:pull dir="ld"/>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368BFC1-2F24-4540-8168-019ED07437A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97863C9-B5F0-4DD9-98C6-E6FE1F3CF164}" type="slidenum">
              <a:rPr lang="zh-CN" altLang="en-US"/>
            </a:fld>
            <a:endParaRPr lang="zh-CN" altLang="en-US"/>
          </a:p>
        </p:txBody>
      </p:sp>
    </p:spTree>
  </p:cSld>
  <p:clrMapOvr>
    <a:masterClrMapping/>
  </p:clrMapOvr>
  <p:transition advClick="0" advTm="7000">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013BB-CA0F-44C3-9932-BC015C9AFB4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F9F367A-8237-410A-8B21-BBB52C056E7D}" type="slidenum">
              <a:rPr lang="zh-CN" altLang="en-US"/>
            </a:fld>
            <a:endParaRPr lang="zh-CN" altLang="en-US"/>
          </a:p>
        </p:txBody>
      </p:sp>
    </p:spTree>
  </p:cSld>
  <p:clrMapOvr>
    <a:masterClrMapping/>
  </p:clrMapOvr>
  <p:transition advClick="0" advTm="7000">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87DBC31-2835-41B0-A90F-FBBECB28DF9D}"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E5F551D4-C216-42E1-AD31-BC99092510DA}" type="slidenum">
              <a:rPr lang="zh-CN" altLang="en-US"/>
            </a:fld>
            <a:endParaRPr lang="zh-CN" altLang="en-US"/>
          </a:p>
        </p:txBody>
      </p:sp>
    </p:spTree>
  </p:cSld>
  <p:clrMapOvr>
    <a:masterClrMapping/>
  </p:clrMapOvr>
  <p:transition advClick="0" advTm="7000">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1D9F7A84-66A0-46DF-B4FC-29A058F8A94D}"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652574C-D9DA-45CC-9978-E406B532E40F}" type="slidenum">
              <a:rPr lang="zh-CN" altLang="en-US"/>
            </a:fld>
            <a:endParaRPr lang="zh-CN" altLang="en-US"/>
          </a:p>
        </p:txBody>
      </p:sp>
    </p:spTree>
  </p:cSld>
  <p:clrMapOvr>
    <a:masterClrMapping/>
  </p:clrMapOvr>
  <p:transition advClick="0" advTm="7000">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92E457B-3A18-4F28-B2AF-6DF2862641E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D98DF10-AFF3-4613-AB2B-F3A49EEF73A2}" type="slidenum">
              <a:rPr lang="zh-CN" altLang="en-US"/>
            </a:fld>
            <a:endParaRPr lang="zh-CN" altLang="en-US"/>
          </a:p>
        </p:txBody>
      </p:sp>
    </p:spTree>
  </p:cSld>
  <p:clrMapOvr>
    <a:masterClrMapping/>
  </p:clrMapOvr>
  <p:transition advClick="0" advTm="7000">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2E58869-F9BA-48BE-84A6-89346167678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B33194-0421-4039-A083-C7A156AFD107}" type="slidenum">
              <a:rPr lang="zh-CN" altLang="en-US"/>
            </a:fld>
            <a:endParaRPr lang="zh-CN" altLang="en-US"/>
          </a:p>
        </p:txBody>
      </p:sp>
    </p:spTree>
  </p:cSld>
  <p:clrMapOvr>
    <a:masterClrMapping/>
  </p:clrMapOvr>
  <p:transition advClick="0" advTm="7000">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2B152C6-1714-4AEE-850D-9C104B51D51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B032CCFF-CC77-4F90-BDD8-74D82A3F1B68}" type="slidenum">
              <a:rPr lang="zh-CN" altLang="en-US"/>
            </a:fld>
            <a:endParaRPr lang="zh-CN" altLang="en-US"/>
          </a:p>
        </p:txBody>
      </p:sp>
    </p:spTree>
  </p:cSld>
  <p:clrMapOvr>
    <a:masterClrMapping/>
  </p:clrMapOvr>
  <p:transition advClick="0" advTm="7000">
    <p:pull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endParaRPr lang="zh-CN" alt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90204" pitchFamily="34" charset="0"/>
              <a:buNone/>
              <a:defRPr sz="1200">
                <a:solidFill>
                  <a:srgbClr val="898989"/>
                </a:solidFill>
              </a:defRPr>
            </a:lvl1pPr>
          </a:lstStyle>
          <a:p>
            <a:pPr>
              <a:defRPr/>
            </a:pPr>
            <a:fld id="{866CFB20-A415-4882-9999-F54851A6B5DA}"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9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90204" pitchFamily="34" charset="0"/>
              <a:buNone/>
              <a:defRPr sz="1200">
                <a:solidFill>
                  <a:srgbClr val="898989"/>
                </a:solidFill>
              </a:defRPr>
            </a:lvl1pPr>
          </a:lstStyle>
          <a:p>
            <a:fld id="{557BB946-5679-42BC-9790-AE1EDE3054A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advClick="0" advTm="7000">
    <p:pull dir="ld"/>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30.emf"/><Relationship Id="rId1"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31.emf"/><Relationship Id="rId1"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41.emf"/><Relationship Id="rId1"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97661" y="2738323"/>
            <a:ext cx="7216646" cy="1014730"/>
          </a:xfrm>
          <a:prstGeom prst="rect">
            <a:avLst/>
          </a:prstGeom>
          <a:noFill/>
        </p:spPr>
        <p:txBody>
          <a:bodyPr wrap="square" rtlCol="0">
            <a:spAutoFit/>
          </a:bodyPr>
          <a:lstStyle/>
          <a:p>
            <a:r>
              <a:rPr lang="zh-CN" altLang="en-US" sz="6000" b="1" spc="300" dirty="0">
                <a:latin typeface="华文细黑" panose="02010600040101010101" pitchFamily="2" charset="-122"/>
                <a:ea typeface="华文细黑" panose="02010600040101010101" pitchFamily="2" charset="-122"/>
              </a:rPr>
              <a:t>软件需求规格说明</a:t>
            </a:r>
            <a:endParaRPr lang="zh-CN" altLang="en-US" sz="60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43610" y="3946525"/>
            <a:ext cx="6278245" cy="1014730"/>
          </a:xfrm>
          <a:prstGeom prst="rect">
            <a:avLst/>
          </a:prstGeom>
          <a:noFill/>
        </p:spPr>
        <p:txBody>
          <a:bodyPr wrap="square" rtlCol="0">
            <a:spAutoFit/>
          </a:bodyPr>
          <a:lstStyle/>
          <a:p>
            <a:r>
              <a:rPr lang="en-US" sz="2000" spc="300" dirty="0">
                <a:latin typeface="华文细黑" panose="02010600040101010101" pitchFamily="2" charset="-122"/>
                <a:ea typeface="华文细黑" panose="02010600040101010101" pitchFamily="2" charset="-122"/>
              </a:rPr>
              <a:t>G10</a:t>
            </a:r>
            <a:endParaRPr 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组长：郭岳</a:t>
            </a:r>
            <a:endParaRPr lang="zh-CN" alt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组员：杨海波、杨寒凌、周南、李骏、叶瑶毓</a:t>
            </a:r>
            <a:endParaRPr lang="zh-CN" altLang="en-US" sz="2000" spc="300" dirty="0">
              <a:latin typeface="华文细黑" panose="02010600040101010101" pitchFamily="2" charset="-122"/>
              <a:ea typeface="华文细黑" panose="02010600040101010101" pitchFamily="2" charset="-122"/>
            </a:endParaRPr>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160161" y="2666762"/>
            <a:ext cx="1976152" cy="18890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221855" y="4859005"/>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831607"/>
            <a:ext cx="1837933" cy="2969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99865" y="766118"/>
            <a:ext cx="536448" cy="5364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053547" y="378976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1"/>
          <a:stretch>
            <a:fillRect/>
          </a:stretch>
        </p:blipFill>
        <p:spPr>
          <a:xfrm>
            <a:off x="2076450" y="276225"/>
            <a:ext cx="1823085" cy="1823085"/>
          </a:xfrm>
          <a:prstGeom prst="rect">
            <a:avLst/>
          </a:prstGeom>
        </p:spPr>
      </p:pic>
    </p:spTree>
  </p:cSld>
  <p:clrMapOvr>
    <a:masterClrMapping/>
  </p:clrMapOvr>
  <p:transition advClick="0" advTm="7000">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687195"/>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78725" y="1033463"/>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922780"/>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02525" y="1322388"/>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37310" y="2303463"/>
            <a:ext cx="5274310" cy="167322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368540" y="1497013"/>
            <a:ext cx="2505710" cy="432498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477443" y="1667193"/>
            <a:ext cx="2591435" cy="4398645"/>
          </a:xfrm>
          <a:prstGeom prst="rect">
            <a:avLst/>
          </a:prstGeom>
          <a:noFill/>
          <a:ln>
            <a:noFill/>
          </a:ln>
        </p:spPr>
      </p:pic>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25600" y="2306003"/>
            <a:ext cx="5274310" cy="159067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45070" y="1147445"/>
            <a:ext cx="2669540" cy="4563110"/>
          </a:xfrm>
          <a:prstGeom prst="rect">
            <a:avLst/>
          </a:prstGeom>
          <a:noFill/>
          <a:ln>
            <a:noFill/>
          </a:ln>
        </p:spPr>
      </p:pic>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50720" y="1700530"/>
            <a:ext cx="4387850" cy="1767840"/>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2"/>
          <p:cNvPicPr>
            <a:picLocks noChangeAspect="1"/>
          </p:cNvPicPr>
          <p:nvPr/>
        </p:nvPicPr>
        <p:blipFill>
          <a:blip r:embed="rId1"/>
          <a:stretch>
            <a:fillRect/>
          </a:stretch>
        </p:blipFill>
        <p:spPr>
          <a:xfrm>
            <a:off x="1513840" y="1859598"/>
            <a:ext cx="5269230" cy="2453005"/>
          </a:xfrm>
          <a:prstGeom prst="rect">
            <a:avLst/>
          </a:prstGeom>
          <a:noFill/>
          <a:ln w="9525">
            <a:noFill/>
          </a:ln>
        </p:spPr>
      </p:pic>
      <p:pic>
        <p:nvPicPr>
          <p:cNvPr id="18" name="图片 18" descr="俞佳琪用户代表邀请函"/>
          <p:cNvPicPr>
            <a:picLocks noChangeAspect="1"/>
          </p:cNvPicPr>
          <p:nvPr/>
        </p:nvPicPr>
        <p:blipFill>
          <a:blip r:embed="rId2"/>
          <a:stretch>
            <a:fillRect/>
          </a:stretch>
        </p:blipFill>
        <p:spPr>
          <a:xfrm>
            <a:off x="7637145" y="1023620"/>
            <a:ext cx="2552065" cy="453707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03</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界面原型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pic>
        <p:nvPicPr>
          <p:cNvPr id="2" name="图片 23" descr="加载页面"/>
          <p:cNvPicPr>
            <a:picLocks noChangeAspect="1"/>
          </p:cNvPicPr>
          <p:nvPr/>
        </p:nvPicPr>
        <p:blipFill>
          <a:blip r:embed="rId1"/>
          <a:stretch>
            <a:fillRect/>
          </a:stretch>
        </p:blipFill>
        <p:spPr>
          <a:xfrm>
            <a:off x="2931160" y="1429068"/>
            <a:ext cx="2437130" cy="4319905"/>
          </a:xfrm>
          <a:prstGeom prst="rect">
            <a:avLst/>
          </a:prstGeom>
          <a:noFill/>
          <a:ln w="9525" cap="flat" cmpd="sng">
            <a:solidFill>
              <a:srgbClr val="00B0F0"/>
            </a:solidFill>
            <a:prstDash val="solid"/>
            <a:miter/>
            <a:headEnd type="none" w="med" len="med"/>
            <a:tailEnd type="none" w="med" len="med"/>
          </a:ln>
        </p:spPr>
      </p:pic>
      <p:pic>
        <p:nvPicPr>
          <p:cNvPr id="3" name="图片 223" descr="主页"/>
          <p:cNvPicPr>
            <a:picLocks noChangeAspect="1"/>
          </p:cNvPicPr>
          <p:nvPr/>
        </p:nvPicPr>
        <p:blipFill>
          <a:blip r:embed="rId2"/>
          <a:stretch>
            <a:fillRect/>
          </a:stretch>
        </p:blipFill>
        <p:spPr>
          <a:xfrm>
            <a:off x="6856730" y="1429385"/>
            <a:ext cx="2425700" cy="4319905"/>
          </a:xfrm>
          <a:prstGeom prst="rect">
            <a:avLst/>
          </a:prstGeom>
          <a:noFill/>
          <a:ln w="9525" cap="flat" cmpd="sng">
            <a:solidFill>
              <a:srgbClr val="00B0F0"/>
            </a:solidFill>
            <a:prstDash val="solid"/>
            <a:miter/>
            <a:headEnd type="none" w="med" len="med"/>
            <a:tailEnd type="none" w="med" len="med"/>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55" descr="主页 – 11"/>
          <p:cNvPicPr>
            <a:picLocks noChangeAspect="1"/>
          </p:cNvPicPr>
          <p:nvPr/>
        </p:nvPicPr>
        <p:blipFill>
          <a:blip r:embed="rId1"/>
          <a:stretch>
            <a:fillRect/>
          </a:stretch>
        </p:blipFill>
        <p:spPr>
          <a:xfrm>
            <a:off x="2931160" y="1269048"/>
            <a:ext cx="2437130" cy="4319905"/>
          </a:xfrm>
          <a:prstGeom prst="rect">
            <a:avLst/>
          </a:prstGeom>
          <a:noFill/>
          <a:ln w="9525" cap="flat" cmpd="sng">
            <a:solidFill>
              <a:srgbClr val="00B0F0"/>
            </a:solidFill>
            <a:prstDash val="solid"/>
            <a:miter/>
            <a:headEnd type="none" w="med" len="med"/>
            <a:tailEnd type="none" w="med" len="med"/>
          </a:ln>
        </p:spPr>
      </p:pic>
      <p:pic>
        <p:nvPicPr>
          <p:cNvPr id="4" name="图片 187" descr="输入搜索"/>
          <p:cNvPicPr>
            <a:picLocks noChangeAspect="1"/>
          </p:cNvPicPr>
          <p:nvPr/>
        </p:nvPicPr>
        <p:blipFill>
          <a:blip r:embed="rId2"/>
          <a:stretch>
            <a:fillRect/>
          </a:stretch>
        </p:blipFill>
        <p:spPr>
          <a:xfrm>
            <a:off x="6749415" y="1269365"/>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287" descr="BBS – 5"/>
          <p:cNvPicPr>
            <a:picLocks noChangeAspect="1"/>
          </p:cNvPicPr>
          <p:nvPr/>
        </p:nvPicPr>
        <p:blipFill>
          <a:blip r:embed="rId1"/>
          <a:stretch>
            <a:fillRect/>
          </a:stretch>
        </p:blipFill>
        <p:spPr>
          <a:xfrm>
            <a:off x="3007995" y="1170940"/>
            <a:ext cx="2426195" cy="4320000"/>
          </a:xfrm>
          <a:prstGeom prst="rect">
            <a:avLst/>
          </a:prstGeom>
          <a:noFill/>
          <a:ln w="9525" cap="flat" cmpd="sng">
            <a:solidFill>
              <a:srgbClr val="00B0F0"/>
            </a:solidFill>
            <a:prstDash val="solid"/>
            <a:miter/>
            <a:headEnd type="none" w="med" len="med"/>
            <a:tailEnd type="none" w="med" len="med"/>
          </a:ln>
        </p:spPr>
      </p:pic>
      <p:pic>
        <p:nvPicPr>
          <p:cNvPr id="2" name="图片 110" descr="个人空间 – 9"/>
          <p:cNvPicPr>
            <a:picLocks noChangeAspect="1"/>
          </p:cNvPicPr>
          <p:nvPr/>
        </p:nvPicPr>
        <p:blipFill>
          <a:blip r:embed="rId2"/>
          <a:stretch>
            <a:fillRect/>
          </a:stretch>
        </p:blipFill>
        <p:spPr>
          <a:xfrm>
            <a:off x="6696710" y="1170940"/>
            <a:ext cx="2426694" cy="4320000"/>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2643948"/>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01. </a:t>
            </a:r>
            <a:r>
              <a:rPr lang="zh-CN" altLang="en-US" sz="3200" b="1" spc="300" dirty="0">
                <a:latin typeface="华文细黑" panose="02010600040101010101" pitchFamily="2" charset="-122"/>
                <a:ea typeface="华文细黑" panose="02010600040101010101" pitchFamily="2" charset="-122"/>
              </a:rPr>
              <a:t>愿景与范围</a:t>
            </a:r>
            <a:endParaRPr lang="zh-CN" altLang="en-US" sz="3200" b="1" spc="300" dirty="0">
              <a:latin typeface="华文细黑" panose="02010600040101010101" pitchFamily="2" charset="-122"/>
              <a:ea typeface="华文细黑" panose="02010600040101010101" pitchFamily="2" charset="-122"/>
            </a:endParaRPr>
          </a:p>
        </p:txBody>
      </p:sp>
      <p:sp>
        <p:nvSpPr>
          <p:cNvPr id="16" name="文本框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211631"/>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02. </a:t>
            </a:r>
            <a:r>
              <a:rPr lang="zh-CN" altLang="en-US" sz="3200" b="1" spc="300" dirty="0">
                <a:latin typeface="华文细黑" panose="02010600040101010101" pitchFamily="2" charset="-122"/>
                <a:ea typeface="华文细黑" panose="02010600040101010101" pitchFamily="2" charset="-122"/>
              </a:rPr>
              <a:t>用户群分类</a:t>
            </a:r>
            <a:endParaRPr lang="zh-CN" altLang="en-US" sz="3200" b="1" spc="300" dirty="0">
              <a:latin typeface="华文细黑" panose="02010600040101010101" pitchFamily="2" charset="-122"/>
              <a:ea typeface="华文细黑" panose="02010600040101010101" pitchFamily="2" charset="-122"/>
            </a:endParaRPr>
          </a:p>
        </p:txBody>
      </p:sp>
      <p:sp>
        <p:nvSpPr>
          <p:cNvPr id="18" name="文本框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779314"/>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03. </a:t>
            </a:r>
            <a:r>
              <a:rPr lang="zh-CN" altLang="en-US" sz="3200" b="1" spc="300" dirty="0">
                <a:latin typeface="华文细黑" panose="02010600040101010101" pitchFamily="2" charset="-122"/>
                <a:ea typeface="华文细黑" panose="02010600040101010101" pitchFamily="2" charset="-122"/>
              </a:rPr>
              <a:t>界面原型</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20" name="文本框 1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4346996"/>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04. </a:t>
            </a:r>
            <a:r>
              <a:rPr lang="zh-CN" altLang="en-US" sz="3200" b="1" spc="300" dirty="0">
                <a:latin typeface="华文细黑" panose="02010600040101010101" pitchFamily="2" charset="-122"/>
                <a:ea typeface="华文细黑" panose="02010600040101010101" pitchFamily="2" charset="-122"/>
              </a:rPr>
              <a:t>用例文档</a:t>
            </a:r>
            <a:endParaRPr lang="zh-CN" altLang="en-US" sz="3200" b="1" spc="300" dirty="0">
              <a:latin typeface="华文细黑" panose="02010600040101010101" pitchFamily="2" charset="-122"/>
              <a:ea typeface="华文细黑" panose="02010600040101010101" pitchFamily="2" charset="-122"/>
            </a:endParaRPr>
          </a:p>
        </p:txBody>
      </p:sp>
      <p:sp>
        <p:nvSpPr>
          <p:cNvPr id="21" name="矩形 2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733977" y="5726225"/>
            <a:ext cx="402336"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726225"/>
            <a:ext cx="1837933"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496310" y="276532"/>
            <a:ext cx="2329545" cy="26628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790670" y="884698"/>
            <a:ext cx="3930450" cy="1446550"/>
          </a:xfrm>
          <a:prstGeom prst="rect">
            <a:avLst/>
          </a:prstGeom>
          <a:noFill/>
        </p:spPr>
        <p:txBody>
          <a:bodyPr wrap="square" rtlCol="0">
            <a:spAutoFit/>
          </a:bodyPr>
          <a:lstStyle/>
          <a:p>
            <a:pPr algn="dist"/>
            <a:r>
              <a:rPr lang="en-US" altLang="zh-CN" sz="8800" spc="300" dirty="0">
                <a:solidFill>
                  <a:schemeClr val="bg1"/>
                </a:solidFill>
                <a:latin typeface="华文细黑" panose="02010600040101010101" pitchFamily="2" charset="-122"/>
                <a:ea typeface="华文细黑" panose="02010600040101010101" pitchFamily="2" charset="-122"/>
              </a:rPr>
              <a:t>C</a:t>
            </a:r>
            <a:r>
              <a:rPr lang="en-US" altLang="zh-CN" sz="4000" spc="300" dirty="0">
                <a:latin typeface="华文细黑" panose="02010600040101010101" pitchFamily="2" charset="-122"/>
                <a:ea typeface="华文细黑" panose="02010600040101010101" pitchFamily="2" charset="-122"/>
              </a:rPr>
              <a:t>ONTENTS</a:t>
            </a:r>
            <a:endParaRPr lang="zh-CN" altLang="en-US" sz="4000" spc="300" dirty="0">
              <a:latin typeface="华文细黑" panose="02010600040101010101" pitchFamily="2" charset="-122"/>
              <a:ea typeface="华文细黑" panose="02010600040101010101" pitchFamily="2" charset="-122"/>
            </a:endParaRPr>
          </a:p>
        </p:txBody>
      </p:sp>
      <p:cxnSp>
        <p:nvCxnSpPr>
          <p:cNvPr id="12" name="直接连接符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248187" y="2331137"/>
            <a:ext cx="12852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491786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05. </a:t>
            </a:r>
            <a:r>
              <a:rPr lang="zh-CN" altLang="en-US" sz="3200" b="1" spc="300" dirty="0">
                <a:latin typeface="华文细黑" panose="02010600040101010101" pitchFamily="2" charset="-122"/>
                <a:ea typeface="华文细黑" panose="02010600040101010101" pitchFamily="2" charset="-122"/>
              </a:rPr>
              <a:t>非功能需求</a:t>
            </a:r>
            <a:endParaRPr lang="zh-CN" altLang="en-US" sz="3200" b="1" spc="300" dirty="0">
              <a:latin typeface="华文细黑" panose="02010600040101010101" pitchFamily="2" charset="-122"/>
              <a:ea typeface="华文细黑" panose="02010600040101010101" pitchFamily="2" charset="-122"/>
            </a:endParaRPr>
          </a:p>
        </p:txBody>
      </p:sp>
      <p:sp>
        <p:nvSpPr>
          <p:cNvPr id="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2690303"/>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06. </a:t>
            </a:r>
            <a:r>
              <a:rPr lang="zh-CN" altLang="en-US" sz="3200" b="1" spc="300" dirty="0">
                <a:latin typeface="华文细黑" panose="02010600040101010101" pitchFamily="2" charset="-122"/>
                <a:ea typeface="华文细黑" panose="02010600040101010101" pitchFamily="2" charset="-122"/>
              </a:rPr>
              <a:t>需求优先级</a:t>
            </a:r>
            <a:endParaRPr lang="zh-CN" altLang="en-US" sz="3200" b="1" spc="300" dirty="0">
              <a:latin typeface="华文细黑" panose="02010600040101010101" pitchFamily="2" charset="-122"/>
              <a:ea typeface="华文细黑" panose="02010600040101010101" pitchFamily="2" charset="-122"/>
            </a:endParaRPr>
          </a:p>
        </p:txBody>
      </p:sp>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325798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07. </a:t>
            </a:r>
            <a:r>
              <a:rPr lang="zh-CN" altLang="en-US" sz="3200" b="1" spc="300" dirty="0">
                <a:latin typeface="华文细黑" panose="02010600040101010101" pitchFamily="2" charset="-122"/>
                <a:ea typeface="华文细黑" panose="02010600040101010101" pitchFamily="2" charset="-122"/>
              </a:rPr>
              <a:t>需求冲突处理</a:t>
            </a:r>
            <a:endParaRPr lang="zh-CN" altLang="en-US" sz="32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3825669"/>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08. </a:t>
            </a:r>
            <a:r>
              <a:rPr lang="zh-CN" altLang="en-US" sz="3200" b="1" spc="300" dirty="0">
                <a:latin typeface="华文细黑" panose="02010600040101010101" pitchFamily="2" charset="-122"/>
                <a:ea typeface="华文细黑" panose="02010600040101010101" pitchFamily="2" charset="-122"/>
              </a:rPr>
              <a:t>数据字典</a:t>
            </a:r>
            <a:r>
              <a:rPr lang="en-US" altLang="zh-CN" sz="3200" b="1" spc="300" dirty="0">
                <a:latin typeface="华文细黑" panose="02010600040101010101" pitchFamily="2" charset="-122"/>
                <a:ea typeface="华文细黑" panose="02010600040101010101" pitchFamily="2" charset="-122"/>
              </a:rPr>
              <a:t>&amp;ER</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8" name="文本框 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439335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09. </a:t>
            </a:r>
            <a:r>
              <a:rPr lang="zh-CN" altLang="en-US" sz="3200" b="1" spc="300" dirty="0">
                <a:latin typeface="华文细黑" panose="02010600040101010101" pitchFamily="2" charset="-122"/>
                <a:ea typeface="华文细黑" panose="02010600040101010101" pitchFamily="2" charset="-122"/>
              </a:rPr>
              <a:t>测试用例</a:t>
            </a:r>
            <a:endParaRPr lang="zh-CN" altLang="en-US" sz="3200" b="1" spc="300" dirty="0">
              <a:latin typeface="华文细黑" panose="02010600040101010101" pitchFamily="2" charset="-122"/>
              <a:ea typeface="华文细黑" panose="02010600040101010101" pitchFamily="2" charset="-122"/>
            </a:endParaRPr>
          </a:p>
        </p:txBody>
      </p:sp>
      <p:sp>
        <p:nvSpPr>
          <p:cNvPr id="9" name="文本框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48060" y="496421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10. </a:t>
            </a:r>
            <a:r>
              <a:rPr lang="zh-CN" altLang="en-US" sz="3200" b="1" spc="300" dirty="0">
                <a:latin typeface="华文细黑" panose="02010600040101010101" pitchFamily="2" charset="-122"/>
                <a:ea typeface="华文细黑" panose="02010600040101010101" pitchFamily="2" charset="-122"/>
              </a:rPr>
              <a:t>用户手册</a:t>
            </a:r>
            <a:endParaRPr lang="zh-CN" altLang="en-US" sz="3200" b="1" spc="3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60"/>
          <p:cNvPicPr>
            <a:picLocks noChangeAspect="1"/>
          </p:cNvPicPr>
          <p:nvPr/>
        </p:nvPicPr>
        <p:blipFill>
          <a:blip r:embed="rId1"/>
          <a:stretch>
            <a:fillRect/>
          </a:stretch>
        </p:blipFill>
        <p:spPr>
          <a:xfrm>
            <a:off x="2849563" y="1410970"/>
            <a:ext cx="2435022" cy="4320000"/>
          </a:xfrm>
          <a:prstGeom prst="rect">
            <a:avLst/>
          </a:prstGeom>
          <a:noFill/>
          <a:ln w="9525" cap="flat" cmpd="sng">
            <a:solidFill>
              <a:srgbClr val="00B0F0"/>
            </a:solidFill>
            <a:prstDash val="solid"/>
            <a:miter/>
            <a:headEnd type="none" w="med" len="med"/>
            <a:tailEnd type="none" w="med" len="med"/>
          </a:ln>
        </p:spPr>
      </p:pic>
      <p:pic>
        <p:nvPicPr>
          <p:cNvPr id="4" name="图片 145"/>
          <p:cNvPicPr>
            <a:picLocks noChangeAspect="1"/>
          </p:cNvPicPr>
          <p:nvPr/>
        </p:nvPicPr>
        <p:blipFill>
          <a:blip r:embed="rId2"/>
          <a:stretch>
            <a:fillRect/>
          </a:stretch>
        </p:blipFill>
        <p:spPr>
          <a:xfrm>
            <a:off x="6660198" y="1410970"/>
            <a:ext cx="2437200" cy="4323863"/>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3559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60"/>
          <p:cNvPicPr>
            <a:picLocks noChangeAspect="1"/>
          </p:cNvPicPr>
          <p:nvPr/>
        </p:nvPicPr>
        <p:blipFill>
          <a:blip r:embed="rId1"/>
          <a:stretch>
            <a:fillRect/>
          </a:stretch>
        </p:blipFill>
        <p:spPr>
          <a:xfrm>
            <a:off x="2849563" y="1410970"/>
            <a:ext cx="2435022" cy="4320000"/>
          </a:xfrm>
          <a:prstGeom prst="rect">
            <a:avLst/>
          </a:prstGeom>
          <a:noFill/>
          <a:ln w="9525" cap="flat" cmpd="sng">
            <a:solidFill>
              <a:srgbClr val="00B0F0"/>
            </a:solidFill>
            <a:prstDash val="solid"/>
            <a:miter/>
            <a:headEnd type="none" w="med" len="med"/>
            <a:tailEnd type="none" w="med" len="med"/>
          </a:ln>
        </p:spPr>
      </p:pic>
      <p:pic>
        <p:nvPicPr>
          <p:cNvPr id="4" name="图片 145"/>
          <p:cNvPicPr>
            <a:picLocks noChangeAspect="1"/>
          </p:cNvPicPr>
          <p:nvPr/>
        </p:nvPicPr>
        <p:blipFill>
          <a:blip r:embed="rId2"/>
          <a:stretch>
            <a:fillRect/>
          </a:stretch>
        </p:blipFill>
        <p:spPr>
          <a:xfrm>
            <a:off x="6660198" y="1410970"/>
            <a:ext cx="2437200" cy="4323863"/>
          </a:xfrm>
          <a:prstGeom prst="rect">
            <a:avLst/>
          </a:prstGeom>
          <a:noFill/>
          <a:ln w="9525" cap="flat" cmpd="sng">
            <a:solidFill>
              <a:srgbClr val="00B0F0"/>
            </a:solidFill>
            <a:prstDash val="solid"/>
            <a:miter/>
            <a:headEnd type="none" w="med" len="med"/>
            <a:tailEnd type="none" w="med" len="med"/>
          </a:ln>
        </p:spPr>
      </p:pic>
      <p:sp>
        <p:nvSpPr>
          <p:cNvPr id="3" name="圆角矩形 2"/>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界面原型（用户）</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a:ln>
            <a:solidFill>
              <a:schemeClr val="accent1"/>
            </a:solidFill>
          </a:ln>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0" y="1143000"/>
            <a:ext cx="7620000" cy="457200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75200" y="528955"/>
            <a:ext cx="5360670" cy="5800090"/>
          </a:xfrm>
          <a:prstGeom prst="rect">
            <a:avLst/>
          </a:prstGeom>
        </p:spPr>
      </p:pic>
      <p:sp>
        <p:nvSpPr>
          <p:cNvPr id="5" name="圆角矩形 4"/>
          <p:cNvSpPr>
            <a:spLocks noChangeArrowheads="1"/>
          </p:cNvSpPr>
          <p:nvPr/>
        </p:nvSpPr>
        <p:spPr bwMode="auto">
          <a:xfrm>
            <a:off x="738505" y="411480"/>
            <a:ext cx="358013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界面原型（管理员）</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04</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3"/>
          <p:cNvGraphicFramePr>
            <a:graphicFrameLocks noChangeAspect="1"/>
          </p:cNvGraphicFramePr>
          <p:nvPr/>
        </p:nvGraphicFramePr>
        <p:xfrm>
          <a:off x="4488180" y="421640"/>
          <a:ext cx="3885565" cy="5955665"/>
        </p:xfrm>
        <a:graphic>
          <a:graphicData uri="http://schemas.openxmlformats.org/presentationml/2006/ole">
            <mc:AlternateContent xmlns:mc="http://schemas.openxmlformats.org/markup-compatibility/2006">
              <mc:Choice xmlns:v="urn:schemas-microsoft-com:vml" Requires="v">
                <p:oleObj spid="_x0000_s3076" name="" r:id="rId1" imgW="4065905" imgH="6231890" progId="Visio.Drawing.15">
                  <p:embed/>
                </p:oleObj>
              </mc:Choice>
              <mc:Fallback>
                <p:oleObj name="" r:id="rId1" imgW="4065905" imgH="6231890" progId="Visio.Drawing.15">
                  <p:embed/>
                  <p:pic>
                    <p:nvPicPr>
                      <p:cNvPr id="0" name="图片 3075"/>
                      <p:cNvPicPr/>
                      <p:nvPr/>
                    </p:nvPicPr>
                    <p:blipFill>
                      <a:blip r:embed="rId2"/>
                      <a:stretch>
                        <a:fillRect/>
                      </a:stretch>
                    </p:blipFill>
                    <p:spPr>
                      <a:xfrm>
                        <a:off x="4488180" y="421640"/>
                        <a:ext cx="3885565" cy="5955665"/>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顶层用例图</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541186" y="509778"/>
          <a:ext cx="5955665" cy="6028055"/>
        </p:xfrm>
        <a:graphic>
          <a:graphicData uri="http://schemas.openxmlformats.org/drawingml/2006/table">
            <a:tbl>
              <a:tblPr firstRow="1" bandRow="1">
                <a:tableStyleId>{5940675A-B579-460E-94D1-54222C63F5DA}</a:tableStyleId>
              </a:tblPr>
              <a:tblGrid>
                <a:gridCol w="1488440"/>
                <a:gridCol w="1488440"/>
                <a:gridCol w="1487805"/>
                <a:gridCol w="1490980"/>
              </a:tblGrid>
              <a:tr h="137160">
                <a:tc>
                  <a:txBody>
                    <a:bodyPr/>
                    <a:p>
                      <a:pPr indent="0">
                        <a:buNone/>
                      </a:pPr>
                      <a:r>
                        <a:rPr lang="en-US" sz="900" b="0">
                          <a:latin typeface="+mn-ea"/>
                          <a:cs typeface="+mn-ea"/>
                        </a:rPr>
                        <a:t>ID和名称</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UC-1：学习者注册</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创建人：</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宋体" panose="02010600030101010101" pitchFamily="2" charset="-122"/>
                        </a:rPr>
                        <a:t>周南</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创建日期：</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2019/11/30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主要操作者：</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mn-ea"/>
                        </a:rPr>
                        <a:t>PBCLS学习者</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次要操作者：</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PBCLS管理员</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描述：</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学习者用户进行注册，以便登陆并使用系统功能。</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触发器：</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学习者希望创建一个系统账号</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a:txBody>
                    <a:bodyPr/>
                    <a:p>
                      <a:pPr indent="0">
                        <a:buNone/>
                      </a:pPr>
                      <a:r>
                        <a:rPr lang="en-US" sz="900" b="0">
                          <a:latin typeface="+mn-ea"/>
                          <a:cs typeface="宋体" panose="02010600030101010101" pitchFamily="2" charset="-122"/>
                        </a:rPr>
                        <a:t>前置条件：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70C0"/>
                          </a:solidFill>
                          <a:latin typeface="+mn-ea"/>
                          <a:cs typeface="+mn-ea"/>
                        </a:rPr>
                        <a:t>PRE-1</a:t>
                      </a:r>
                      <a:r>
                        <a:rPr lang="en-US" sz="900" b="0">
                          <a:latin typeface="+mn-ea"/>
                          <a:cs typeface="+mn-ea"/>
                        </a:rPr>
                        <a:t>：学习者已下载PBCLSapp</a:t>
                      </a:r>
                      <a:endParaRPr lang="en-US" sz="900" b="0">
                        <a:latin typeface="+mn-ea"/>
                        <a:cs typeface="+mn-ea"/>
                      </a:endParaRPr>
                    </a:p>
                    <a:p>
                      <a:pPr indent="0">
                        <a:buNone/>
                      </a:pPr>
                      <a:r>
                        <a:rPr lang="en-US" sz="900" b="0">
                          <a:solidFill>
                            <a:srgbClr val="0070C0"/>
                          </a:solidFill>
                          <a:latin typeface="+mn-ea"/>
                          <a:cs typeface="+mn-ea"/>
                        </a:rPr>
                        <a:t>PRE-2</a:t>
                      </a:r>
                      <a:r>
                        <a:rPr lang="en-US" sz="900" b="0">
                          <a:latin typeface="+mn-ea"/>
                          <a:cs typeface="+mn-ea"/>
                        </a:rPr>
                        <a:t>：学习者处在PBCLS登陆界面。</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indent="0">
                        <a:buNone/>
                      </a:pPr>
                      <a:r>
                        <a:rPr lang="en-US" sz="900" b="0">
                          <a:latin typeface="+mn-ea"/>
                          <a:cs typeface="宋体" panose="02010600030101010101" pitchFamily="2" charset="-122"/>
                        </a:rPr>
                        <a:t>后置条件：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B050"/>
                          </a:solidFill>
                          <a:latin typeface="+mn-ea"/>
                          <a:cs typeface="+mn-ea"/>
                        </a:rPr>
                        <a:t>POST-1</a:t>
                      </a:r>
                      <a:r>
                        <a:rPr lang="en-US" sz="900" b="0">
                          <a:latin typeface="+mn-ea"/>
                          <a:cs typeface="+mn-ea"/>
                        </a:rPr>
                        <a:t>： 学习者输入的用户名，密码，邮箱，个人资料图片，用户身份存储进数据库用户表中。</a:t>
                      </a:r>
                      <a:endParaRPr lang="en-US" sz="900" b="0">
                        <a:latin typeface="+mn-ea"/>
                        <a:cs typeface="+mn-ea"/>
                      </a:endParaRPr>
                    </a:p>
                    <a:p>
                      <a:pPr indent="0">
                        <a:buNone/>
                      </a:pPr>
                      <a:r>
                        <a:rPr lang="en-US" sz="900" b="0">
                          <a:solidFill>
                            <a:srgbClr val="00B050"/>
                          </a:solidFill>
                          <a:latin typeface="+mn-ea"/>
                          <a:cs typeface="+mn-ea"/>
                        </a:rPr>
                        <a:t>POST-2</a:t>
                      </a:r>
                      <a:r>
                        <a:rPr lang="en-US" sz="900" b="0">
                          <a:latin typeface="+mn-ea"/>
                          <a:cs typeface="+mn-ea"/>
                        </a:rPr>
                        <a:t>：学习者账号注册成功</a:t>
                      </a:r>
                      <a:endParaRPr lang="en-US" sz="900" b="0">
                        <a:latin typeface="+mn-ea"/>
                        <a:cs typeface="+mn-ea"/>
                      </a:endParaRPr>
                    </a:p>
                    <a:p>
                      <a:pPr indent="0">
                        <a:buNone/>
                      </a:pPr>
                      <a:r>
                        <a:rPr lang="en-US" sz="900" b="0">
                          <a:solidFill>
                            <a:srgbClr val="00B050"/>
                          </a:solidFill>
                          <a:effectLst/>
                          <a:latin typeface="+mn-ea"/>
                          <a:cs typeface="+mn-ea"/>
                        </a:rPr>
                        <a:t>POST-3</a:t>
                      </a:r>
                      <a:r>
                        <a:rPr lang="en-US" sz="900" b="0">
                          <a:latin typeface="+mn-ea"/>
                          <a:cs typeface="+mn-ea"/>
                        </a:rPr>
                        <a:t>：自动登陆PBCLS系统</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indent="0">
                        <a:buNone/>
                      </a:pPr>
                      <a:r>
                        <a:rPr lang="en-US" sz="900" b="0">
                          <a:latin typeface="+mn-ea"/>
                          <a:cs typeface="宋体" panose="02010600030101010101" pitchFamily="2" charset="-122"/>
                        </a:rPr>
                        <a:t>一般性流程：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FFC000"/>
                          </a:solidFill>
                          <a:latin typeface="+mn-ea"/>
                          <a:cs typeface="+mn-ea"/>
                        </a:rPr>
                        <a:t>1.0学习者账号注册</a:t>
                      </a:r>
                      <a:endParaRPr lang="en-US" sz="900" b="1">
                        <a:latin typeface="+mn-ea"/>
                        <a:cs typeface="+mn-ea"/>
                      </a:endParaRPr>
                    </a:p>
                    <a:p>
                      <a:pPr indent="0">
                        <a:buNone/>
                      </a:pPr>
                      <a:r>
                        <a:rPr lang="en-US" sz="900" b="0">
                          <a:latin typeface="+mn-ea"/>
                          <a:cs typeface="+mn-ea"/>
                        </a:rPr>
                        <a:t>1.学习者进入登录界面。</a:t>
                      </a:r>
                      <a:endParaRPr lang="en-US" sz="900" b="0">
                        <a:latin typeface="+mn-ea"/>
                        <a:cs typeface="+mn-ea"/>
                      </a:endParaRPr>
                    </a:p>
                    <a:p>
                      <a:pPr indent="0">
                        <a:buNone/>
                      </a:pPr>
                      <a:r>
                        <a:rPr lang="en-US" sz="900" b="0">
                          <a:latin typeface="+mn-ea"/>
                          <a:cs typeface="+mn-ea"/>
                        </a:rPr>
                        <a:t>2.点击立即注册按钮。</a:t>
                      </a:r>
                      <a:endParaRPr lang="en-US" sz="900" b="0">
                        <a:latin typeface="+mn-ea"/>
                        <a:cs typeface="+mn-ea"/>
                      </a:endParaRPr>
                    </a:p>
                    <a:p>
                      <a:pPr indent="0">
                        <a:buNone/>
                      </a:pPr>
                      <a:r>
                        <a:rPr lang="en-US" sz="900" b="0">
                          <a:latin typeface="+mn-ea"/>
                          <a:cs typeface="+mn-ea"/>
                        </a:rPr>
                        <a:t>3.填写用户名，密码，邮箱，获取邮箱验证码，个人资料图片，选择身份；</a:t>
                      </a:r>
                      <a:endParaRPr lang="en-US" sz="900" b="0">
                        <a:latin typeface="+mn-ea"/>
                        <a:cs typeface="+mn-ea"/>
                      </a:endParaRPr>
                    </a:p>
                    <a:p>
                      <a:pPr indent="0">
                        <a:buNone/>
                      </a:pPr>
                      <a:r>
                        <a:rPr lang="en-US" sz="900" b="0">
                          <a:latin typeface="+mn-ea"/>
                          <a:cs typeface="+mn-ea"/>
                        </a:rPr>
                        <a:t>4.点击注册界面的注册按钮。</a:t>
                      </a:r>
                      <a:endParaRPr lang="en-US" sz="900" b="0">
                        <a:latin typeface="+mn-ea"/>
                        <a:cs typeface="+mn-ea"/>
                      </a:endParaRPr>
                    </a:p>
                    <a:p>
                      <a:pPr indent="0">
                        <a:buNone/>
                      </a:pPr>
                      <a:r>
                        <a:rPr lang="en-US" sz="900" b="0">
                          <a:latin typeface="+mn-ea"/>
                          <a:cs typeface="+mn-ea"/>
                        </a:rPr>
                        <a:t>5.以当前注册的账号身份自动进入PBCLS系统。</a:t>
                      </a:r>
                      <a:endParaRPr lang="en-US" altLang="en-US" sz="900" b="1">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选择性流程：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无</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10535">
                <a:tc>
                  <a:txBody>
                    <a:bodyPr/>
                    <a:p>
                      <a:pPr indent="0">
                        <a:buNone/>
                      </a:pPr>
                      <a:r>
                        <a:rPr lang="en-US" sz="900" b="0">
                          <a:latin typeface="+mn-ea"/>
                          <a:cs typeface="宋体" panose="02010600030101010101" pitchFamily="2" charset="-122"/>
                        </a:rPr>
                        <a:t>异常：</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C95553"/>
                          </a:solidFill>
                          <a:latin typeface="+mn-ea"/>
                          <a:cs typeface="+mn-ea"/>
                        </a:rPr>
                        <a:t>1.0E1 当前注册账号已存在</a:t>
                      </a:r>
                      <a:endParaRPr lang="en-US" sz="900" b="1">
                        <a:latin typeface="+mn-ea"/>
                        <a:cs typeface="+mn-ea"/>
                      </a:endParaRPr>
                    </a:p>
                    <a:p>
                      <a:pPr indent="0">
                        <a:buNone/>
                      </a:pPr>
                      <a:r>
                        <a:rPr lang="en-US" sz="900" b="0">
                          <a:latin typeface="+mn-ea"/>
                          <a:cs typeface="+mn-ea"/>
                        </a:rPr>
                        <a:t>1.  PBCLS系统提示：</a:t>
                      </a:r>
                      <a:r>
                        <a:rPr lang="en-US" sz="900" b="0" u="sng">
                          <a:solidFill>
                            <a:srgbClr val="000000"/>
                          </a:solidFill>
                          <a:latin typeface="+mn-ea"/>
                          <a:cs typeface="+mn-ea"/>
                        </a:rPr>
                        <a:t>该用户名已存在</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如果学习者选择再次点击注册界面注册按钮则继续提示用户名已存在。</a:t>
                      </a:r>
                      <a:endParaRPr lang="en-US" sz="900" b="0">
                        <a:latin typeface="+mn-ea"/>
                        <a:cs typeface="+mn-ea"/>
                      </a:endParaRPr>
                    </a:p>
                    <a:p>
                      <a:pPr indent="0">
                        <a:buNone/>
                      </a:pPr>
                      <a:r>
                        <a:rPr lang="en-US" sz="900" b="1">
                          <a:solidFill>
                            <a:srgbClr val="C95553"/>
                          </a:solidFill>
                          <a:latin typeface="+mn-ea"/>
                          <a:cs typeface="+mn-ea"/>
                        </a:rPr>
                        <a:t>1.0E2 用户名长度不在6-24个字符间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用户账号应在6-24个字符之间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如果学习者选择再次点击注册界面注册按钮则继续提示账号应在6-24个字符之间。</a:t>
                      </a:r>
                      <a:endParaRPr lang="en-US" sz="900" b="0">
                        <a:latin typeface="+mn-ea"/>
                        <a:cs typeface="+mn-ea"/>
                      </a:endParaRPr>
                    </a:p>
                    <a:p>
                      <a:pPr indent="0">
                        <a:buNone/>
                      </a:pPr>
                      <a:r>
                        <a:rPr lang="en-US" sz="900" b="1">
                          <a:solidFill>
                            <a:srgbClr val="C95553"/>
                          </a:solidFill>
                          <a:latin typeface="+mn-ea"/>
                          <a:cs typeface="+mn-ea"/>
                        </a:rPr>
                        <a:t>1.0E3 密码长度不在6-24个字符间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密码应在6-24个字符之间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如果学习者选择再次点击注册界面注册按钮则继续提示学习者密码应在6-24个字符之间。</a:t>
                      </a:r>
                      <a:endParaRPr lang="en-US" sz="900" b="0">
                        <a:latin typeface="+mn-ea"/>
                        <a:cs typeface="+mn-ea"/>
                      </a:endParaRPr>
                    </a:p>
                    <a:p>
                      <a:pPr indent="0">
                        <a:buNone/>
                      </a:pPr>
                      <a:r>
                        <a:rPr lang="en-US" sz="900" b="1">
                          <a:solidFill>
                            <a:srgbClr val="C95553"/>
                          </a:solidFill>
                          <a:latin typeface="+mn-ea"/>
                          <a:cs typeface="+mn-ea"/>
                        </a:rPr>
                        <a:t>1.0E4 邮箱验证码错误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邮箱验证码错误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如果学习者选择重新发送邮箱验证码，系统将重新发送邮箱验证码</a:t>
                      </a:r>
                      <a:endParaRPr lang="en-US" sz="900" b="0">
                        <a:latin typeface="+mn-ea"/>
                        <a:cs typeface="+mn-ea"/>
                      </a:endParaRPr>
                    </a:p>
                    <a:p>
                      <a:pPr indent="0">
                        <a:buNone/>
                      </a:pPr>
                      <a:r>
                        <a:rPr lang="en-US" sz="900" b="1">
                          <a:solidFill>
                            <a:srgbClr val="C95553"/>
                          </a:solidFill>
                          <a:latin typeface="+mn-ea"/>
                          <a:cs typeface="+mn-ea"/>
                        </a:rPr>
                        <a:t>1.0E5 邮箱格式错误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输入的邮箱格式有误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如果学习者选择再次点击注册界面注册按钮则继续提示输入的邮箱格式有误。</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优先级：</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高</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使用频率：</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软件初期发布期高频使用，尔后每日约20人使用该功能。</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业务规则：</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BR-1至BR-5规定了注册要求。</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其他信息：</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TBD</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用例描述</a:t>
            </a:r>
            <a:endParaRPr lang="zh-CN" altLang="en-US" sz="2800">
              <a:solidFill>
                <a:schemeClr val="bg1"/>
              </a:solidFill>
            </a:endParaRPr>
          </a:p>
        </p:txBody>
      </p:sp>
      <p:sp>
        <p:nvSpPr>
          <p:cNvPr id="92" name="圆角矩形 21"/>
          <p:cNvSpPr>
            <a:spLocks noChangeAspect="1" noChangeArrowheads="1"/>
          </p:cNvSpPr>
          <p:nvPr/>
        </p:nvSpPr>
        <p:spPr bwMode="auto">
          <a:xfrm>
            <a:off x="719455" y="1992630"/>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071880" y="1922780"/>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4" name="任意多边形 23"/>
          <p:cNvSpPr>
            <a:spLocks noChangeArrowheads="1"/>
          </p:cNvSpPr>
          <p:nvPr/>
        </p:nvSpPr>
        <p:spPr bwMode="auto">
          <a:xfrm>
            <a:off x="2454593" y="1922780"/>
            <a:ext cx="155575" cy="68263"/>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152843" y="192278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90905" y="2376805"/>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指导者用例数：</a:t>
            </a:r>
            <a:r>
              <a:rPr lang="en-US" altLang="zh-CN" sz="1600">
                <a:solidFill>
                  <a:srgbClr val="666666"/>
                </a:solidFill>
                <a:latin typeface="Century Gothic" panose="020B0502020202020204" pitchFamily="34" charset="0"/>
              </a:rPr>
              <a:t>66</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学习者用例数：</a:t>
            </a:r>
            <a:r>
              <a:rPr lang="en-US" altLang="zh-CN" sz="1600">
                <a:solidFill>
                  <a:srgbClr val="666666"/>
                </a:solidFill>
                <a:latin typeface="Century Gothic" panose="020B0502020202020204" pitchFamily="34" charset="0"/>
              </a:rPr>
              <a:t>67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管理员用例数：</a:t>
            </a:r>
            <a:r>
              <a:rPr lang="en-US" altLang="zh-CN" sz="1600">
                <a:solidFill>
                  <a:srgbClr val="666666"/>
                </a:solidFill>
                <a:latin typeface="Century Gothic" panose="020B0502020202020204" pitchFamily="34" charset="0"/>
              </a:rPr>
              <a:t>38</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171</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文档页数：</a:t>
            </a:r>
            <a:r>
              <a:rPr lang="en-US" altLang="zh-CN" sz="1600">
                <a:solidFill>
                  <a:srgbClr val="666666"/>
                </a:solidFill>
                <a:latin typeface="Century Gothic" panose="020B0502020202020204" pitchFamily="34" charset="0"/>
              </a:rPr>
              <a:t>490</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p:cBhvr>
                                        <p:cTn id="16" dur="500"/>
                                        <p:tgtEl>
                                          <p:spTgt spid="9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p:cBhvr>
                                        <p:cTn id="19" dur="500"/>
                                        <p:tgtEl>
                                          <p:spTgt spid="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p:cBhvr>
                                        <p:cTn id="29" dur="1000"/>
                                        <p:tgtEl>
                                          <p:spTgt spid="96"/>
                                        </p:tgtEl>
                                      </p:cBhvr>
                                    </p:animEffect>
                                    <p:anim calcmode="lin" valueType="num">
                                      <p:cBhvr>
                                        <p:cTn id="30" dur="1000" fill="hold"/>
                                        <p:tgtEl>
                                          <p:spTgt spid="96"/>
                                        </p:tgtEl>
                                        <p:attrNameLst>
                                          <p:attrName>ppt_x</p:attrName>
                                        </p:attrNameLst>
                                      </p:cBhvr>
                                      <p:tavLst>
                                        <p:tav tm="0">
                                          <p:val>
                                            <p:strVal val="#ppt_x"/>
                                          </p:val>
                                        </p:tav>
                                        <p:tav tm="100000">
                                          <p:val>
                                            <p:strVal val="#ppt_x"/>
                                          </p:val>
                                        </p:tav>
                                      </p:tavLst>
                                    </p:anim>
                                    <p:anim calcmode="lin" valueType="num">
                                      <p:cBhvr>
                                        <p:cTn id="3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4" grpId="0" bldLvl="0" animBg="1"/>
      <p:bldP spid="95" grpId="0" bldLvl="0" animBg="1" autoUpdateAnimBg="0"/>
      <p:bldP spid="96"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对话框图</a:t>
            </a:r>
            <a:endParaRPr lang="zh-CN" altLang="en-US" sz="2800">
              <a:solidFill>
                <a:schemeClr val="bg1"/>
              </a:solidFill>
            </a:endParaRPr>
          </a:p>
        </p:txBody>
      </p:sp>
      <p:graphicFrame>
        <p:nvGraphicFramePr>
          <p:cNvPr id="2" name="对象 -2147482597"/>
          <p:cNvGraphicFramePr/>
          <p:nvPr/>
        </p:nvGraphicFramePr>
        <p:xfrm>
          <a:off x="4251960" y="346710"/>
          <a:ext cx="3688080" cy="6164580"/>
        </p:xfrm>
        <a:graphic>
          <a:graphicData uri="http://schemas.openxmlformats.org/presentationml/2006/ole">
            <mc:AlternateContent xmlns:mc="http://schemas.openxmlformats.org/markup-compatibility/2006">
              <mc:Choice xmlns:v="urn:schemas-microsoft-com:vml" Requires="v">
                <p:oleObj spid="_x0000_s3076" name="" r:id="rId1" imgW="3138805" imgH="5246370" progId="Visio.Drawing.15">
                  <p:embed/>
                </p:oleObj>
              </mc:Choice>
              <mc:Fallback>
                <p:oleObj name="" r:id="rId1" imgW="3138805" imgH="5246370" progId="Visio.Drawing.15">
                  <p:embed/>
                  <p:pic>
                    <p:nvPicPr>
                      <p:cNvPr id="0" name="图片 3075"/>
                      <p:cNvPicPr/>
                      <p:nvPr/>
                    </p:nvPicPr>
                    <p:blipFill>
                      <a:blip r:embed="rId2"/>
                      <a:stretch>
                        <a:fillRect/>
                      </a:stretch>
                    </p:blipFill>
                    <p:spPr>
                      <a:xfrm>
                        <a:off x="4251960" y="346710"/>
                        <a:ext cx="3688080" cy="616458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9441"/>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愿景与范围</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05</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非功能需求</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非功能需求</a:t>
            </a:r>
            <a:endParaRPr lang="zh-CN" altLang="en-US" sz="2800">
              <a:solidFill>
                <a:schemeClr val="bg1"/>
              </a:solidFill>
            </a:endParaRPr>
          </a:p>
        </p:txBody>
      </p:sp>
      <p:sp>
        <p:nvSpPr>
          <p:cNvPr id="38" name="Freeform 39"/>
          <p:cNvSpPr>
            <a:spLocks noEditPoints="1"/>
          </p:cNvSpPr>
          <p:nvPr/>
        </p:nvSpPr>
        <p:spPr bwMode="auto">
          <a:xfrm>
            <a:off x="1972945" y="1917065"/>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1" name="文本框 55"/>
          <p:cNvSpPr txBox="1">
            <a:spLocks noChangeArrowheads="1"/>
          </p:cNvSpPr>
          <p:nvPr/>
        </p:nvSpPr>
        <p:spPr bwMode="auto">
          <a:xfrm>
            <a:off x="2560003" y="1874203"/>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一般性能需求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1.最大用户并发数达到20000</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2.响应时间不超过1ms</a:t>
            </a:r>
            <a:endParaRPr lang="en-US" altLang="zh-CN" sz="1800" dirty="0">
              <a:solidFill>
                <a:srgbClr val="666666"/>
              </a:solidFill>
              <a:latin typeface="Century Gothic" panose="020B0502020202020204"/>
            </a:endParaRPr>
          </a:p>
        </p:txBody>
      </p:sp>
      <p:sp>
        <p:nvSpPr>
          <p:cNvPr id="43" name="Freeform 44"/>
          <p:cNvSpPr>
            <a:spLocks noEditPoints="1"/>
          </p:cNvSpPr>
          <p:nvPr/>
        </p:nvSpPr>
        <p:spPr bwMode="auto">
          <a:xfrm>
            <a:off x="6159500" y="1783080"/>
            <a:ext cx="650875" cy="605155"/>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4" name="文本框 55"/>
          <p:cNvSpPr txBox="1">
            <a:spLocks noChangeArrowheads="1"/>
          </p:cNvSpPr>
          <p:nvPr/>
        </p:nvSpPr>
        <p:spPr bwMode="auto">
          <a:xfrm>
            <a:off x="6977698" y="1782763"/>
            <a:ext cx="3222625" cy="1628775"/>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一般安全性需求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1.对多次注册进行验证防护</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2.对多次重复输入密码进行防护</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3.管理员需要进行实名验证</a:t>
            </a:r>
            <a:endParaRPr lang="en-US" altLang="zh-CN" sz="1800" dirty="0">
              <a:solidFill>
                <a:srgbClr val="666666"/>
              </a:solidFill>
              <a:latin typeface="Century Gothic" panose="020B0502020202020204"/>
            </a:endParaRPr>
          </a:p>
        </p:txBody>
      </p:sp>
      <p:sp>
        <p:nvSpPr>
          <p:cNvPr id="42" name="Freeform 43"/>
          <p:cNvSpPr>
            <a:spLocks noEditPoints="1"/>
          </p:cNvSpPr>
          <p:nvPr/>
        </p:nvSpPr>
        <p:spPr bwMode="auto">
          <a:xfrm>
            <a:off x="1973580" y="3746500"/>
            <a:ext cx="467995" cy="375285"/>
          </a:xfrm>
          <a:custGeom>
            <a:avLst/>
            <a:gdLst>
              <a:gd name="T0" fmla="*/ 2147483647 w 45"/>
              <a:gd name="T1" fmla="*/ 2147483647 h 36"/>
              <a:gd name="T2" fmla="*/ 2147483647 w 45"/>
              <a:gd name="T3" fmla="*/ 2147483647 h 36"/>
              <a:gd name="T4" fmla="*/ 2147483647 w 45"/>
              <a:gd name="T5" fmla="*/ 2147483647 h 36"/>
              <a:gd name="T6" fmla="*/ 2147483647 w 45"/>
              <a:gd name="T7" fmla="*/ 2147483647 h 36"/>
              <a:gd name="T8" fmla="*/ 2147483647 w 45"/>
              <a:gd name="T9" fmla="*/ 2147483647 h 36"/>
              <a:gd name="T10" fmla="*/ 2147483647 w 45"/>
              <a:gd name="T11" fmla="*/ 2147483647 h 36"/>
              <a:gd name="T12" fmla="*/ 2147483647 w 45"/>
              <a:gd name="T13" fmla="*/ 2147483647 h 36"/>
              <a:gd name="T14" fmla="*/ 0 w 45"/>
              <a:gd name="T15" fmla="*/ 2147483647 h 36"/>
              <a:gd name="T16" fmla="*/ 0 w 45"/>
              <a:gd name="T17" fmla="*/ 2147483647 h 36"/>
              <a:gd name="T18" fmla="*/ 2147483647 w 45"/>
              <a:gd name="T19" fmla="*/ 2147483647 h 36"/>
              <a:gd name="T20" fmla="*/ 2147483647 w 45"/>
              <a:gd name="T21" fmla="*/ 2147483647 h 36"/>
              <a:gd name="T22" fmla="*/ 2147483647 w 45"/>
              <a:gd name="T23" fmla="*/ 2147483647 h 36"/>
              <a:gd name="T24" fmla="*/ 2147483647 w 45"/>
              <a:gd name="T25" fmla="*/ 2147483647 h 36"/>
              <a:gd name="T26" fmla="*/ 2147483647 w 45"/>
              <a:gd name="T27" fmla="*/ 2147483647 h 36"/>
              <a:gd name="T28" fmla="*/ 2147483647 w 45"/>
              <a:gd name="T29" fmla="*/ 2147483647 h 36"/>
              <a:gd name="T30" fmla="*/ 2147483647 w 45"/>
              <a:gd name="T31" fmla="*/ 2147483647 h 36"/>
              <a:gd name="T32" fmla="*/ 2147483647 w 45"/>
              <a:gd name="T33" fmla="*/ 2147483647 h 36"/>
              <a:gd name="T34" fmla="*/ 2147483647 w 45"/>
              <a:gd name="T35" fmla="*/ 2147483647 h 36"/>
              <a:gd name="T36" fmla="*/ 2147483647 w 45"/>
              <a:gd name="T37" fmla="*/ 2147483647 h 36"/>
              <a:gd name="T38" fmla="*/ 2147483647 w 45"/>
              <a:gd name="T39" fmla="*/ 2147483647 h 36"/>
              <a:gd name="T40" fmla="*/ 2147483647 w 45"/>
              <a:gd name="T41" fmla="*/ 2147483647 h 36"/>
              <a:gd name="T42" fmla="*/ 2147483647 w 45"/>
              <a:gd name="T43" fmla="*/ 2147483647 h 36"/>
              <a:gd name="T44" fmla="*/ 2147483647 w 45"/>
              <a:gd name="T45" fmla="*/ 2147483647 h 36"/>
              <a:gd name="T46" fmla="*/ 2147483647 w 45"/>
              <a:gd name="T47" fmla="*/ 2147483647 h 36"/>
              <a:gd name="T48" fmla="*/ 2147483647 w 45"/>
              <a:gd name="T49" fmla="*/ 2147483647 h 36"/>
              <a:gd name="T50" fmla="*/ 2147483647 w 45"/>
              <a:gd name="T51" fmla="*/ 2147483647 h 36"/>
              <a:gd name="T52" fmla="*/ 2147483647 w 45"/>
              <a:gd name="T53" fmla="*/ 2147483647 h 36"/>
              <a:gd name="T54" fmla="*/ 2147483647 w 45"/>
              <a:gd name="T55" fmla="*/ 2147483647 h 36"/>
              <a:gd name="T56" fmla="*/ 0 w 45"/>
              <a:gd name="T57" fmla="*/ 2147483647 h 36"/>
              <a:gd name="T58" fmla="*/ 2147483647 w 45"/>
              <a:gd name="T59" fmla="*/ 2147483647 h 36"/>
              <a:gd name="T60" fmla="*/ 2147483647 w 45"/>
              <a:gd name="T61" fmla="*/ 2147483647 h 36"/>
              <a:gd name="T62" fmla="*/ 2147483647 w 45"/>
              <a:gd name="T63" fmla="*/ 2147483647 h 36"/>
              <a:gd name="T64" fmla="*/ 2147483647 w 45"/>
              <a:gd name="T65" fmla="*/ 2147483647 h 36"/>
              <a:gd name="T66" fmla="*/ 2147483647 w 45"/>
              <a:gd name="T67" fmla="*/ 2147483647 h 36"/>
              <a:gd name="T68" fmla="*/ 2147483647 w 45"/>
              <a:gd name="T69" fmla="*/ 2147483647 h 36"/>
              <a:gd name="T70" fmla="*/ 2147483647 w 45"/>
              <a:gd name="T71" fmla="*/ 2147483647 h 36"/>
              <a:gd name="T72" fmla="*/ 2147483647 w 45"/>
              <a:gd name="T73" fmla="*/ 2147483647 h 36"/>
              <a:gd name="T74" fmla="*/ 2147483647 w 45"/>
              <a:gd name="T75" fmla="*/ 2147483647 h 36"/>
              <a:gd name="T76" fmla="*/ 2147483647 w 45"/>
              <a:gd name="T77" fmla="*/ 2147483647 h 36"/>
              <a:gd name="T78" fmla="*/ 2147483647 w 45"/>
              <a:gd name="T79" fmla="*/ 2147483647 h 36"/>
              <a:gd name="T80" fmla="*/ 2147483647 w 45"/>
              <a:gd name="T81" fmla="*/ 2147483647 h 36"/>
              <a:gd name="T82" fmla="*/ 2147483647 w 45"/>
              <a:gd name="T83" fmla="*/ 2147483647 h 36"/>
              <a:gd name="T84" fmla="*/ 2147483647 w 45"/>
              <a:gd name="T85" fmla="*/ 2147483647 h 36"/>
              <a:gd name="T86" fmla="*/ 2147483647 w 45"/>
              <a:gd name="T87" fmla="*/ 0 h 36"/>
              <a:gd name="T88" fmla="*/ 2147483647 w 45"/>
              <a:gd name="T89" fmla="*/ 0 h 36"/>
              <a:gd name="T90" fmla="*/ 2147483647 w 45"/>
              <a:gd name="T91" fmla="*/ 2147483647 h 36"/>
              <a:gd name="T92" fmla="*/ 2147483647 w 45"/>
              <a:gd name="T93" fmla="*/ 2147483647 h 36"/>
              <a:gd name="T94" fmla="*/ 2147483647 w 45"/>
              <a:gd name="T95" fmla="*/ 2147483647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
              <a:gd name="T145" fmla="*/ 0 h 36"/>
              <a:gd name="T146" fmla="*/ 45 w 45"/>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5" name="文本框 55"/>
          <p:cNvSpPr txBox="1">
            <a:spLocks noChangeArrowheads="1"/>
          </p:cNvSpPr>
          <p:nvPr/>
        </p:nvSpPr>
        <p:spPr bwMode="auto">
          <a:xfrm>
            <a:off x="2656523" y="3716338"/>
            <a:ext cx="3222625" cy="89027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文档需求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a:t>
            </a:r>
            <a:r>
              <a:rPr lang="zh-CN" altLang="en-US" sz="1800" dirty="0">
                <a:solidFill>
                  <a:srgbClr val="666666"/>
                </a:solidFill>
                <a:latin typeface="Century Gothic" panose="020B0502020202020204"/>
              </a:rPr>
              <a:t>用户手册</a:t>
            </a:r>
            <a:endParaRPr lang="zh-CN" altLang="en-US" sz="1800" dirty="0">
              <a:solidFill>
                <a:srgbClr val="666666"/>
              </a:solidFill>
              <a:latin typeface="Century Gothic" panose="020B0502020202020204"/>
            </a:endParaRPr>
          </a:p>
        </p:txBody>
      </p:sp>
      <p:sp>
        <p:nvSpPr>
          <p:cNvPr id="44" name="Freeform 45"/>
          <p:cNvSpPr>
            <a:spLocks noEditPoints="1"/>
          </p:cNvSpPr>
          <p:nvPr/>
        </p:nvSpPr>
        <p:spPr bwMode="auto">
          <a:xfrm>
            <a:off x="6240780" y="374650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 name="文本框 55"/>
          <p:cNvSpPr txBox="1">
            <a:spLocks noChangeArrowheads="1"/>
          </p:cNvSpPr>
          <p:nvPr/>
        </p:nvSpPr>
        <p:spPr bwMode="auto">
          <a:xfrm>
            <a:off x="6911658" y="3716338"/>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用户界面</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a:t>
            </a:r>
            <a:r>
              <a:rPr lang="zh-CN" altLang="en-US" sz="1800" dirty="0">
                <a:solidFill>
                  <a:srgbClr val="666666"/>
                </a:solidFill>
                <a:latin typeface="Century Gothic" panose="020B0502020202020204"/>
              </a:rPr>
              <a:t>界面风格统一</a:t>
            </a:r>
            <a:endParaRPr lang="zh-CN" altLang="en-US"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2.logo</a:t>
            </a:r>
            <a:r>
              <a:rPr lang="zh-CN" altLang="en-US" sz="1800" dirty="0">
                <a:solidFill>
                  <a:srgbClr val="666666"/>
                </a:solidFill>
                <a:latin typeface="Century Gothic" panose="020B0502020202020204"/>
              </a:rPr>
              <a:t>清晰明了</a:t>
            </a:r>
            <a:endParaRPr lang="zh-CN" altLang="en-US" sz="1800" dirty="0">
              <a:solidFill>
                <a:srgbClr val="666666"/>
              </a:solidFill>
              <a:latin typeface="Century Gothic" panose="020B0502020202020204"/>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45"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ppt_w</p:attrName>
                                        </p:attrNameLst>
                                      </p:cBhvr>
                                      <p:tavLst>
                                        <p:tav tm="0" fmla="#ppt_w*sin(2.5*pi*$)">
                                          <p:val>
                                            <p:fltVal val="0"/>
                                          </p:val>
                                        </p:tav>
                                        <p:tav tm="100000">
                                          <p:val>
                                            <p:fltVal val="1"/>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45"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anim calcmode="lin" valueType="num">
                                      <p:cBhvr>
                                        <p:cTn id="21" dur="500" fill="hold"/>
                                        <p:tgtEl>
                                          <p:spTgt spid="43"/>
                                        </p:tgtEl>
                                        <p:attrNameLst>
                                          <p:attrName>ppt_w</p:attrName>
                                        </p:attrNameLst>
                                      </p:cBhvr>
                                      <p:tavLst>
                                        <p:tav tm="0" fmla="#ppt_w*sin(2.5*pi*$)">
                                          <p:val>
                                            <p:fltVal val="0"/>
                                          </p:val>
                                        </p:tav>
                                        <p:tav tm="100000">
                                          <p:val>
                                            <p:fltVal val="1"/>
                                          </p:val>
                                        </p:tav>
                                      </p:tavLst>
                                    </p:anim>
                                    <p:anim calcmode="lin" valueType="num">
                                      <p:cBhvr>
                                        <p:cTn id="22" dur="500" fill="hold"/>
                                        <p:tgtEl>
                                          <p:spTgt spid="43"/>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45"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ppt_w</p:attrName>
                                        </p:attrNameLst>
                                      </p:cBhvr>
                                      <p:tavLst>
                                        <p:tav tm="0" fmla="#ppt_w*sin(2.5*pi*$)">
                                          <p:val>
                                            <p:fltVal val="0"/>
                                          </p:val>
                                        </p:tav>
                                        <p:tav tm="100000">
                                          <p:val>
                                            <p:fltVal val="1"/>
                                          </p:val>
                                        </p:tav>
                                      </p:tavLst>
                                    </p:anim>
                                    <p:anim calcmode="lin" valueType="num">
                                      <p:cBhvr>
                                        <p:cTn id="31" dur="500" fill="hold"/>
                                        <p:tgtEl>
                                          <p:spTgt spid="42"/>
                                        </p:tgtEl>
                                        <p:attrNameLst>
                                          <p:attrName>ppt_h</p:attrName>
                                        </p:attrNameLst>
                                      </p:cBhvr>
                                      <p:tavLst>
                                        <p:tav tm="0">
                                          <p:val>
                                            <p:strVal val="#ppt_h"/>
                                          </p:val>
                                        </p:tav>
                                        <p:tav tm="100000">
                                          <p:val>
                                            <p:strVal val="#ppt_h"/>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45"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anim calcmode="lin" valueType="num">
                                      <p:cBhvr>
                                        <p:cTn id="39" dur="500" fill="hold"/>
                                        <p:tgtEl>
                                          <p:spTgt spid="44"/>
                                        </p:tgtEl>
                                        <p:attrNameLst>
                                          <p:attrName>ppt_w</p:attrName>
                                        </p:attrNameLst>
                                      </p:cBhvr>
                                      <p:tavLst>
                                        <p:tav tm="0" fmla="#ppt_w*sin(2.5*pi*$)">
                                          <p:val>
                                            <p:fltVal val="0"/>
                                          </p:val>
                                        </p:tav>
                                        <p:tav tm="100000">
                                          <p:val>
                                            <p:fltVal val="1"/>
                                          </p:val>
                                        </p:tav>
                                      </p:tavLst>
                                    </p:anim>
                                    <p:anim calcmode="lin" valueType="num">
                                      <p:cBhvr>
                                        <p:cTn id="40" dur="500" fill="hold"/>
                                        <p:tgtEl>
                                          <p:spTgt spid="44"/>
                                        </p:tgtEl>
                                        <p:attrNameLst>
                                          <p:attrName>ppt_h</p:attrName>
                                        </p:attrNameLst>
                                      </p:cBhvr>
                                      <p:tavLst>
                                        <p:tav tm="0">
                                          <p:val>
                                            <p:strVal val="#ppt_h"/>
                                          </p:val>
                                        </p:tav>
                                        <p:tav tm="100000">
                                          <p:val>
                                            <p:strVal val="#ppt_h"/>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1" grpId="0"/>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06</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需求优先级</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7590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优先级总览</a:t>
            </a:r>
            <a:endParaRPr lang="zh-CN" altLang="en-US" sz="2800">
              <a:solidFill>
                <a:schemeClr val="bg1"/>
              </a:solidFill>
            </a:endParaRPr>
          </a:p>
        </p:txBody>
      </p:sp>
      <p:pic>
        <p:nvPicPr>
          <p:cNvPr id="2" name="图片 1" descr="1"/>
          <p:cNvPicPr>
            <a:picLocks noChangeAspect="1"/>
          </p:cNvPicPr>
          <p:nvPr/>
        </p:nvPicPr>
        <p:blipFill>
          <a:blip r:embed="rId1"/>
          <a:stretch>
            <a:fillRect/>
          </a:stretch>
        </p:blipFill>
        <p:spPr>
          <a:xfrm>
            <a:off x="3743325" y="2063115"/>
            <a:ext cx="3542030" cy="994410"/>
          </a:xfrm>
          <a:prstGeom prst="rect">
            <a:avLst/>
          </a:prstGeom>
        </p:spPr>
      </p:pic>
      <p:pic>
        <p:nvPicPr>
          <p:cNvPr id="3" name="图片 2" descr="4"/>
          <p:cNvPicPr>
            <a:picLocks noChangeAspect="1"/>
          </p:cNvPicPr>
          <p:nvPr/>
        </p:nvPicPr>
        <p:blipFill>
          <a:blip r:embed="rId2"/>
          <a:stretch>
            <a:fillRect/>
          </a:stretch>
        </p:blipFill>
        <p:spPr>
          <a:xfrm>
            <a:off x="8017510" y="4024630"/>
            <a:ext cx="2558415" cy="311785"/>
          </a:xfrm>
          <a:prstGeom prst="rect">
            <a:avLst/>
          </a:prstGeom>
        </p:spPr>
      </p:pic>
      <p:pic>
        <p:nvPicPr>
          <p:cNvPr id="7" name="图片 6" descr="2"/>
          <p:cNvPicPr>
            <a:picLocks noChangeAspect="1"/>
          </p:cNvPicPr>
          <p:nvPr/>
        </p:nvPicPr>
        <p:blipFill>
          <a:blip r:embed="rId3"/>
          <a:stretch>
            <a:fillRect/>
          </a:stretch>
        </p:blipFill>
        <p:spPr>
          <a:xfrm>
            <a:off x="7979410" y="2063115"/>
            <a:ext cx="3491865" cy="1325245"/>
          </a:xfrm>
          <a:prstGeom prst="rect">
            <a:avLst/>
          </a:prstGeom>
        </p:spPr>
      </p:pic>
      <p:pic>
        <p:nvPicPr>
          <p:cNvPr id="8" name="图片 7" descr="5"/>
          <p:cNvPicPr>
            <a:picLocks noChangeAspect="1"/>
          </p:cNvPicPr>
          <p:nvPr/>
        </p:nvPicPr>
        <p:blipFill>
          <a:blip r:embed="rId4"/>
          <a:stretch>
            <a:fillRect/>
          </a:stretch>
        </p:blipFill>
        <p:spPr>
          <a:xfrm>
            <a:off x="7979410" y="3595370"/>
            <a:ext cx="2817495" cy="289560"/>
          </a:xfrm>
          <a:prstGeom prst="rect">
            <a:avLst/>
          </a:prstGeom>
        </p:spPr>
      </p:pic>
      <p:pic>
        <p:nvPicPr>
          <p:cNvPr id="9" name="图片 8" descr="3"/>
          <p:cNvPicPr>
            <a:picLocks noChangeAspect="1"/>
          </p:cNvPicPr>
          <p:nvPr/>
        </p:nvPicPr>
        <p:blipFill>
          <a:blip r:embed="rId5"/>
          <a:stretch>
            <a:fillRect/>
          </a:stretch>
        </p:blipFill>
        <p:spPr>
          <a:xfrm>
            <a:off x="3743325" y="3388360"/>
            <a:ext cx="3314065" cy="741045"/>
          </a:xfrm>
          <a:prstGeom prst="rect">
            <a:avLst/>
          </a:prstGeom>
        </p:spPr>
      </p:pic>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4</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14</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权重</a:t>
            </a:r>
            <a:endParaRPr lang="zh-CN" altLang="en-US" sz="2800">
              <a:solidFill>
                <a:schemeClr val="bg1"/>
              </a:solidFill>
            </a:endParaRPr>
          </a:p>
        </p:txBody>
      </p:sp>
      <p:graphicFrame>
        <p:nvGraphicFramePr>
          <p:cNvPr id="5" name="表格 4"/>
          <p:cNvGraphicFramePr/>
          <p:nvPr>
            <p:custDataLst>
              <p:tags r:id="rId1"/>
            </p:custDataLst>
          </p:nvPr>
        </p:nvGraphicFramePr>
        <p:xfrm>
          <a:off x="1983740" y="2256155"/>
          <a:ext cx="8531860" cy="2286000"/>
        </p:xfrm>
        <a:graphic>
          <a:graphicData uri="http://schemas.openxmlformats.org/drawingml/2006/table">
            <a:tbl>
              <a:tblPr firstRow="1" bandRow="1">
                <a:tableStyleId>{5940675A-B579-460E-94D1-54222C63F5DA}</a:tableStyleId>
              </a:tblPr>
              <a:tblGrid>
                <a:gridCol w="1706372"/>
                <a:gridCol w="1706372"/>
                <a:gridCol w="1706372"/>
                <a:gridCol w="1706372"/>
                <a:gridCol w="1706372"/>
              </a:tblGrid>
              <a:tr h="381000">
                <a:tc>
                  <a:txBody>
                    <a:bodyPr/>
                    <a:p>
                      <a:pPr indent="0" algn="ctr">
                        <a:buNone/>
                      </a:pPr>
                      <a:endParaRPr lang="en-US"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相对收益</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相对损失</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相对成本</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相对风险</a:t>
                      </a:r>
                      <a:endParaRPr lang="zh-CN" altLang="en-US" sz="1400" b="1">
                        <a:solidFill>
                          <a:srgbClr val="000000"/>
                        </a:solidFill>
                        <a:latin typeface="+mn-ea"/>
                      </a:endParaRPr>
                    </a:p>
                  </a:txBody>
                  <a:tcPr marL="12700" marR="12700" marT="12700" vert="horz" anchor="ctr"/>
                </a:tc>
              </a:tr>
              <a:tr h="381000">
                <a:tc>
                  <a:txBody>
                    <a:bodyPr/>
                    <a:p>
                      <a:pPr indent="0" algn="ctr">
                        <a:buNone/>
                      </a:pPr>
                      <a:r>
                        <a:rPr lang="zh-CN" sz="1400" b="1">
                          <a:solidFill>
                            <a:srgbClr val="000000"/>
                          </a:solidFill>
                          <a:latin typeface="+mn-ea"/>
                        </a:rPr>
                        <a:t>相对权重</a:t>
                      </a:r>
                      <a:endParaRPr lang="zh-CN"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r>
              <a:tr h="381000">
                <a:tc>
                  <a:txBody>
                    <a:bodyPr/>
                    <a:p>
                      <a:pPr indent="0" algn="ctr">
                        <a:buNone/>
                      </a:pPr>
                      <a:endParaRPr lang="en-US"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指导者用户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普通用户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管理员用户</a:t>
                      </a:r>
                      <a:endParaRPr lang="zh-CN" altLang="en-US" sz="1400" b="1">
                        <a:solidFill>
                          <a:srgbClr val="000000"/>
                        </a:solidFill>
                        <a:latin typeface="+mn-ea"/>
                      </a:endParaRPr>
                    </a:p>
                  </a:txBody>
                  <a:tcPr marL="12700" marR="12700" marT="12700" vert="horz" anchor="ctr"/>
                </a:tc>
                <a:tc>
                  <a:txBody>
                    <a:bodyPr/>
                    <a:p>
                      <a:pPr indent="0" algn="ctr">
                        <a:buNone/>
                      </a:pPr>
                      <a:endParaRPr lang="zh-CN" altLang="en-US" sz="1400" b="1">
                        <a:solidFill>
                          <a:srgbClr val="000000"/>
                        </a:solidFill>
                        <a:latin typeface="+mn-ea"/>
                      </a:endParaRPr>
                    </a:p>
                  </a:txBody>
                  <a:tcPr marL="12700" marR="12700" marT="12700" vert="horz" anchor="ctr"/>
                </a:tc>
              </a:tr>
              <a:tr h="381000">
                <a:tc>
                  <a:txBody>
                    <a:bodyPr/>
                    <a:p>
                      <a:pPr indent="0" algn="ctr">
                        <a:buNone/>
                      </a:pPr>
                      <a:r>
                        <a:rPr lang="zh-CN" sz="1400" b="1">
                          <a:solidFill>
                            <a:srgbClr val="000000"/>
                          </a:solidFill>
                          <a:latin typeface="+mn-ea"/>
                        </a:rPr>
                        <a:t>相对权重</a:t>
                      </a:r>
                      <a:endParaRPr lang="zh-CN"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endParaRPr lang="en-US" altLang="en-US" sz="1400" b="1">
                        <a:solidFill>
                          <a:srgbClr val="000000"/>
                        </a:solidFill>
                        <a:latin typeface="+mn-ea"/>
                      </a:endParaRPr>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管理员优先级</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499360" y="1203960"/>
            <a:ext cx="7380605" cy="504380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2171700" y="1256665"/>
            <a:ext cx="7848600" cy="485394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167890" y="1178560"/>
            <a:ext cx="7856220" cy="52120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5" name="图片 4"/>
          <p:cNvPicPr>
            <a:picLocks noChangeAspect="1"/>
          </p:cNvPicPr>
          <p:nvPr/>
        </p:nvPicPr>
        <p:blipFill>
          <a:blip r:embed="rId1"/>
          <a:stretch>
            <a:fillRect/>
          </a:stretch>
        </p:blipFill>
        <p:spPr>
          <a:xfrm>
            <a:off x="2164080" y="1203960"/>
            <a:ext cx="7863840" cy="48691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07</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需求冲突处理</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sp>
        <p:nvSpPr>
          <p:cNvPr id="100" name="文本框 99"/>
          <p:cNvSpPr txBox="1"/>
          <p:nvPr/>
        </p:nvSpPr>
        <p:spPr>
          <a:xfrm>
            <a:off x="2064385" y="1437005"/>
            <a:ext cx="7915275" cy="3784600"/>
          </a:xfrm>
          <a:prstGeom prst="rect">
            <a:avLst/>
          </a:prstGeom>
          <a:noFill/>
          <a:ln w="9525">
            <a:noFill/>
          </a:ln>
        </p:spPr>
        <p:txBody>
          <a:bodyPr wrap="square">
            <a:spAutoFit/>
          </a:bodyPr>
          <a:p>
            <a:pPr marL="0" indent="266700"/>
            <a:r>
              <a:rPr lang="zh-CN" sz="2400" b="0">
                <a:latin typeface="仿宋" panose="02010609060101010101" charset="-122"/>
                <a:ea typeface="仿宋" panose="02010609060101010101" charset="-122"/>
                <a:cs typeface="仿宋" panose="02010609060101010101" charset="-122"/>
              </a:rPr>
              <a:t>我们制作这个</a:t>
            </a:r>
            <a:r>
              <a:rPr lang="en-US" sz="2400" b="0">
                <a:latin typeface="仿宋" panose="02010609060101010101" charset="-122"/>
                <a:ea typeface="仿宋" panose="02010609060101010101" charset="-122"/>
                <a:cs typeface="仿宋" panose="02010609060101010101" charset="-122"/>
              </a:rPr>
              <a:t>App</a:t>
            </a:r>
            <a:r>
              <a:rPr lang="zh-CN" sz="2400" b="0">
                <a:latin typeface="仿宋" panose="02010609060101010101" charset="-122"/>
                <a:ea typeface="仿宋" panose="02010609060101010101" charset="-122"/>
                <a:cs typeface="仿宋" panose="02010609060101010101" charset="-122"/>
              </a:rPr>
              <a:t>的目的是为了解决工程类实践性学科在教学过程中实践不足的问题而产生的。通过这个</a:t>
            </a:r>
            <a:r>
              <a:rPr lang="en-US" sz="2400" b="0">
                <a:latin typeface="仿宋" panose="02010609060101010101" charset="-122"/>
                <a:ea typeface="仿宋" panose="02010609060101010101" charset="-122"/>
                <a:cs typeface="仿宋" panose="02010609060101010101" charset="-122"/>
              </a:rPr>
              <a:t>App</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教师可以在系统案例中进行教学讲解</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教师可以给正在案例中进行实践的同学以指导性的意见</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学生能够在项目中选择一个角色进行扮演，如</a:t>
            </a:r>
            <a:r>
              <a:rPr lang="en-US" sz="2400" b="0">
                <a:latin typeface="仿宋" panose="02010609060101010101" charset="-122"/>
                <a:ea typeface="仿宋" panose="02010609060101010101" charset="-122"/>
                <a:cs typeface="仿宋" panose="02010609060101010101" charset="-122"/>
              </a:rPr>
              <a:t>PM</a:t>
            </a:r>
            <a:r>
              <a:rPr lang="zh-CN" sz="2400" b="0">
                <a:latin typeface="仿宋" panose="02010609060101010101" charset="-122"/>
                <a:ea typeface="仿宋" panose="02010609060101010101" charset="-122"/>
                <a:cs typeface="仿宋" panose="02010609060101010101" charset="-122"/>
              </a:rPr>
              <a:t>，需求分析员等等，贴近真实情况</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以项目任务进度方式重现案例的整个过程并提供完整的案例原始数据</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本系统中提供软件工程开发过程中所用到的各种工具，使得学生能够提早熟悉这种团队协作和分工的环境</a:t>
            </a:r>
            <a:endParaRPr lang="zh-CN" altLang="en-US" sz="2400" b="0">
              <a:latin typeface="仿宋" panose="02010609060101010101" charset="-122"/>
              <a:ea typeface="仿宋" panose="02010609060101010101" charset="-122"/>
              <a:cs typeface="仿宋"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100" name="文本框 99"/>
          <p:cNvSpPr txBox="1"/>
          <p:nvPr/>
        </p:nvSpPr>
        <p:spPr>
          <a:xfrm>
            <a:off x="1297305" y="1463357"/>
            <a:ext cx="5080000" cy="4061460"/>
          </a:xfrm>
          <a:prstGeom prst="rect">
            <a:avLst/>
          </a:prstGeom>
          <a:noFill/>
          <a:ln w="9525">
            <a:noFill/>
          </a:ln>
        </p:spPr>
        <p:txBody>
          <a:bodyPr>
            <a:spAutoFit/>
          </a:bodyPr>
          <a:p>
            <a:pPr marL="0" indent="0"/>
            <a:r>
              <a:rPr lang="zh-CN" sz="2400" b="1">
                <a:ea typeface="宋体" panose="02010600030101010101" pitchFamily="2" charset="-122"/>
              </a:rPr>
              <a:t>高兴欣学习者</a:t>
            </a:r>
            <a:r>
              <a:rPr lang="zh-CN" sz="2400" b="1">
                <a:latin typeface="Calibri" panose="020F0502020204030204" pitchFamily="34" charset="0"/>
                <a:ea typeface="宋体" panose="02010600030101010101" pitchFamily="2" charset="-122"/>
              </a:rPr>
              <a:t>：</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查看我的评价，有历史评价，查看评价的得分</a:t>
            </a:r>
            <a:r>
              <a:rPr lang="en-US" sz="1800" b="0">
                <a:latin typeface="Calibri" panose="020F0502020204030204" pitchFamily="34" charset="0"/>
                <a:ea typeface="宋体" panose="02010600030101010101" pitchFamily="2" charset="-122"/>
                <a:cs typeface="宋体-简" panose="02010800040101010101" charset="-122"/>
              </a:rPr>
              <a:t> </a:t>
            </a:r>
            <a:r>
              <a:rPr lang="zh-CN" sz="2400" b="1">
                <a:ea typeface="宋体" panose="02010600030101010101" pitchFamily="2" charset="-122"/>
              </a:rPr>
              <a:t>苏东来、俞佳琪需求获取</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消息页面自定义排序</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看到历史评价，总体评价，小组评价放在实例最后一个过程</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需要容量提示，可以对容量进行申请，界面小一点，去掉时间</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表情包</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退出实例，历史实例</a:t>
            </a:r>
            <a:r>
              <a:rPr lang="en-US" sz="1800" b="0">
                <a:latin typeface="Calibri" panose="020F0502020204030204" pitchFamily="34" charset="0"/>
                <a:ea typeface="宋体" panose="02010600030101010101" pitchFamily="2" charset="-122"/>
              </a:rPr>
              <a:t>6. </a:t>
            </a:r>
            <a:r>
              <a:rPr lang="zh-CN" sz="1800" b="0">
                <a:ea typeface="宋体" panose="02010600030101010101" pitchFamily="2" charset="-122"/>
              </a:rPr>
              <a:t>踢人功能</a:t>
            </a:r>
            <a:r>
              <a:rPr lang="en-US" sz="1800" b="0">
                <a:latin typeface="Calibri" panose="020F0502020204030204" pitchFamily="34" charset="0"/>
                <a:ea typeface="宋体" panose="02010600030101010101" pitchFamily="2" charset="-122"/>
              </a:rPr>
              <a:t>7. </a:t>
            </a:r>
            <a:r>
              <a:rPr lang="zh-CN" sz="1800" b="0">
                <a:ea typeface="宋体" panose="02010600030101010101" pitchFamily="2" charset="-122"/>
              </a:rPr>
              <a:t>创建实例去掉生成一个和批量生成区分</a:t>
            </a:r>
            <a:r>
              <a:rPr lang="en-US" sz="1200" b="0">
                <a:latin typeface="Calibri" panose="020F0502020204030204" pitchFamily="34" charset="0"/>
                <a:ea typeface="宋体" panose="02010600030101010101" pitchFamily="2" charset="-122"/>
                <a:cs typeface="宋体-简" panose="02010800040101010101" charset="-122"/>
              </a:rPr>
              <a:t> </a:t>
            </a:r>
            <a:endParaRPr lang="zh-CN" altLang="en-US"/>
          </a:p>
        </p:txBody>
      </p:sp>
      <p:sp>
        <p:nvSpPr>
          <p:cNvPr id="2" name="文本框 1"/>
          <p:cNvSpPr txBox="1"/>
          <p:nvPr/>
        </p:nvSpPr>
        <p:spPr>
          <a:xfrm>
            <a:off x="6825615" y="1463357"/>
            <a:ext cx="5080000" cy="1014730"/>
          </a:xfrm>
          <a:prstGeom prst="rect">
            <a:avLst/>
          </a:prstGeom>
          <a:noFill/>
          <a:ln w="9525">
            <a:noFill/>
          </a:ln>
        </p:spPr>
        <p:txBody>
          <a:bodyPr>
            <a:spAutoFit/>
          </a:bodyPr>
          <a:p>
            <a:pPr marL="0" indent="0"/>
            <a:r>
              <a:rPr lang="zh-CN" sz="2400" b="1">
                <a:latin typeface="Calibri" panose="020F0502020204030204" pitchFamily="34" charset="0"/>
                <a:ea typeface="宋体" panose="02010600030101010101" pitchFamily="2" charset="-122"/>
              </a:rPr>
              <a:t>管理员：</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需要有用户日志</a:t>
            </a:r>
            <a:endParaRPr lang="zh-CN" sz="1800" b="0">
              <a:ea typeface="宋体" panose="02010600030101010101" pitchFamily="2" charset="-122"/>
            </a:endParaRPr>
          </a:p>
          <a:p>
            <a:pPr marL="0" indent="0"/>
            <a:r>
              <a:rPr lang="en-US" altLang="zh-CN" sz="1800" b="0">
                <a:ea typeface="宋体" panose="02010600030101010101" pitchFamily="2" charset="-122"/>
              </a:rPr>
              <a:t>2. </a:t>
            </a:r>
            <a:r>
              <a:rPr lang="zh-CN" altLang="en-US" sz="1800" b="0">
                <a:ea typeface="宋体" panose="02010600030101010101" pitchFamily="2" charset="-122"/>
              </a:rPr>
              <a:t>管理员不负责案例质量管理</a:t>
            </a:r>
            <a:endParaRPr lang="zh-CN" altLang="en-US" sz="1800" b="0">
              <a:ea typeface="宋体" panose="02010600030101010101" pitchFamily="2"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2" name="文本框 1"/>
          <p:cNvSpPr txBox="1"/>
          <p:nvPr/>
        </p:nvSpPr>
        <p:spPr>
          <a:xfrm>
            <a:off x="1488440" y="1678940"/>
            <a:ext cx="4205605" cy="3415030"/>
          </a:xfrm>
          <a:prstGeom prst="rect">
            <a:avLst/>
          </a:prstGeom>
          <a:noFill/>
          <a:ln w="9525">
            <a:noFill/>
          </a:ln>
        </p:spPr>
        <p:txBody>
          <a:bodyPr wrap="square">
            <a:spAutoFit/>
          </a:bodyPr>
          <a:p>
            <a:pPr marL="269875" indent="-269875"/>
            <a:r>
              <a:rPr lang="en-US" sz="1800" b="0">
                <a:latin typeface="Calibri" panose="020F0502020204030204" pitchFamily="34" charset="0"/>
                <a:ea typeface="宋体" panose="02010600030101010101" pitchFamily="2" charset="-122"/>
              </a:rPr>
              <a:t>      1. </a:t>
            </a:r>
            <a:r>
              <a:rPr lang="zh-CN" sz="1800" b="0">
                <a:latin typeface="Calibri" panose="020F0502020204030204" pitchFamily="34" charset="0"/>
                <a:ea typeface="宋体" panose="02010600030101010101" pitchFamily="2" charset="-122"/>
              </a:rPr>
              <a:t>首页实力添加</a:t>
            </a:r>
            <a:r>
              <a:rPr lang="zh-CN" sz="1800" b="0">
                <a:ea typeface="宋体" panose="02010600030101010101" pitchFamily="2" charset="-122"/>
              </a:rPr>
              <a:t>创建时间，完成度</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每个窗口都加主菜单</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标准文档由案例确认指导者无权修改</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重新整理消息模块</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未读标志</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公告</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系统公告</a:t>
            </a:r>
            <a:r>
              <a:rPr lang="en-US" sz="1800" b="0">
                <a:latin typeface="Calibri" panose="020F0502020204030204" pitchFamily="34" charset="0"/>
                <a:ea typeface="宋体" panose="02010600030101010101" pitchFamily="2" charset="-122"/>
                <a:cs typeface="宋体-简" panose="02010800040101010101" charset="-122"/>
              </a:rPr>
              <a:t>  </a:t>
            </a:r>
            <a:r>
              <a:rPr lang="zh-CN" sz="1800" b="0">
                <a:ea typeface="宋体" panose="02010600030101010101" pitchFamily="2" charset="-122"/>
              </a:rPr>
              <a:t>首页、</a:t>
            </a:r>
            <a:r>
              <a:rPr lang="en-US" sz="1800" b="0">
                <a:latin typeface="Calibri" panose="020F0502020204030204" pitchFamily="34" charset="0"/>
                <a:ea typeface="宋体" panose="02010600030101010101" pitchFamily="2" charset="-122"/>
                <a:cs typeface="宋体-简" panose="02010800040101010101" charset="-122"/>
              </a:rPr>
              <a:t>BBS</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案例讨论版</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项目私信，圈子</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文档浏览迁移到按任务分类</a:t>
            </a:r>
            <a:r>
              <a:rPr lang="en-US" sz="1800" b="0">
                <a:latin typeface="Calibri" panose="020F0502020204030204" pitchFamily="34" charset="0"/>
                <a:ea typeface="宋体" panose="02010600030101010101" pitchFamily="2" charset="-122"/>
                <a:cs typeface="宋体-简" panose="02010800040101010101" charset="-122"/>
              </a:rPr>
              <a:t>  </a:t>
            </a:r>
            <a:endParaRPr lang="en-US" sz="1800" b="0">
              <a:latin typeface="Calibri" panose="020F0502020204030204" pitchFamily="34" charset="0"/>
              <a:ea typeface="宋体" panose="02010600030101010101" pitchFamily="2" charset="-122"/>
            </a:endParaRPr>
          </a:p>
          <a:p>
            <a:endParaRPr lang="en-US" altLang="en-US" sz="1800" b="0">
              <a:latin typeface="Calibri" panose="020F0502020204030204" pitchFamily="34" charset="0"/>
              <a:ea typeface="宋体" panose="02010600030101010101" pitchFamily="2" charset="-122"/>
            </a:endParaRPr>
          </a:p>
        </p:txBody>
      </p:sp>
      <p:sp>
        <p:nvSpPr>
          <p:cNvPr id="3" name="文本框 2"/>
          <p:cNvSpPr txBox="1"/>
          <p:nvPr/>
        </p:nvSpPr>
        <p:spPr>
          <a:xfrm>
            <a:off x="5928360" y="1678940"/>
            <a:ext cx="4450715" cy="3692525"/>
          </a:xfrm>
          <a:prstGeom prst="rect">
            <a:avLst/>
          </a:prstGeom>
          <a:noFill/>
        </p:spPr>
        <p:txBody>
          <a:bodyPr wrap="none" rtlCol="0" anchor="t">
            <a:spAutoFit/>
          </a:bodyPr>
          <a:p>
            <a:pPr marL="269875" indent="-269875"/>
            <a:r>
              <a:rPr lang="en-US">
                <a:sym typeface="+mn-ea"/>
              </a:rPr>
              <a:t>     6. </a:t>
            </a:r>
            <a:r>
              <a:rPr lang="zh-CN">
                <a:sym typeface="+mn-ea"/>
              </a:rPr>
              <a:t>任务总揽天机加【负责人】</a:t>
            </a:r>
            <a:r>
              <a:rPr lang="en-US">
                <a:sym typeface="+mn-ea"/>
              </a:rPr>
              <a:t>7. </a:t>
            </a:r>
            <a:r>
              <a:rPr lang="zh-CN">
                <a:sym typeface="+mn-ea"/>
              </a:rPr>
              <a:t>实例总览首页设为</a:t>
            </a:r>
            <a:r>
              <a:rPr lang="en-US">
                <a:cs typeface="宋体-简" panose="02010800040101010101" charset="-122"/>
                <a:sym typeface="+mn-ea"/>
              </a:rPr>
              <a:t>gant  </a:t>
            </a:r>
            <a:r>
              <a:rPr lang="en-US">
                <a:sym typeface="+mn-ea"/>
              </a:rPr>
              <a:t>8. </a:t>
            </a:r>
            <a:r>
              <a:rPr lang="zh-CN">
                <a:sym typeface="+mn-ea"/>
              </a:rPr>
              <a:t>参考资料添加分类</a:t>
            </a:r>
            <a:r>
              <a:rPr lang="en-US">
                <a:cs typeface="宋体-简" panose="02010800040101010101" charset="-122"/>
                <a:sym typeface="+mn-ea"/>
              </a:rPr>
              <a:t>  </a:t>
            </a:r>
            <a:r>
              <a:rPr lang="en-US">
                <a:sym typeface="+mn-ea"/>
              </a:rPr>
              <a:t>9. </a:t>
            </a:r>
            <a:r>
              <a:rPr lang="zh-CN">
                <a:sym typeface="+mn-ea"/>
              </a:rPr>
              <a:t>对项目评价分为自评，他评</a:t>
            </a:r>
            <a:r>
              <a:rPr lang="en-US">
                <a:cs typeface="宋体-简" panose="02010800040101010101" charset="-122"/>
                <a:sym typeface="+mn-ea"/>
              </a:rPr>
              <a:t>  </a:t>
            </a:r>
            <a:r>
              <a:rPr lang="en-US">
                <a:sym typeface="+mn-ea"/>
              </a:rPr>
              <a:t>10. </a:t>
            </a:r>
            <a:r>
              <a:rPr lang="zh-CN">
                <a:sym typeface="+mn-ea"/>
              </a:rPr>
              <a:t>将项目交流功能迁移到项目首页</a:t>
            </a:r>
            <a:r>
              <a:rPr lang="en-US">
                <a:sym typeface="+mn-ea"/>
              </a:rPr>
              <a:t>11. </a:t>
            </a:r>
            <a:r>
              <a:rPr lang="zh-CN">
                <a:sym typeface="+mn-ea"/>
              </a:rPr>
              <a:t>添加项目群</a:t>
            </a:r>
            <a:r>
              <a:rPr lang="en-US">
                <a:sym typeface="+mn-ea"/>
              </a:rPr>
              <a:t>12. </a:t>
            </a:r>
            <a:r>
              <a:rPr lang="zh-CN">
                <a:sym typeface="+mn-ea"/>
              </a:rPr>
              <a:t>添加项目动态圈</a:t>
            </a:r>
            <a:r>
              <a:rPr lang="en-US">
                <a:sym typeface="+mn-ea"/>
              </a:rPr>
              <a:t>13. </a:t>
            </a:r>
            <a:r>
              <a:rPr lang="zh-CN">
                <a:sym typeface="+mn-ea"/>
              </a:rPr>
              <a:t>实例首页加未读公告</a:t>
            </a:r>
            <a:r>
              <a:rPr lang="en-US">
                <a:sym typeface="+mn-ea"/>
              </a:rPr>
              <a:t>14. </a:t>
            </a:r>
            <a:r>
              <a:rPr lang="zh-CN">
                <a:sym typeface="+mn-ea"/>
              </a:rPr>
              <a:t>实例中添加搜索</a:t>
            </a:r>
            <a:r>
              <a:rPr lang="en-US">
                <a:sym typeface="+mn-ea"/>
              </a:rPr>
              <a:t>15. </a:t>
            </a:r>
            <a:r>
              <a:rPr lang="zh-CN">
                <a:sym typeface="+mn-ea"/>
              </a:rPr>
              <a:t>任务名称、文档名称、参考资料名称</a:t>
            </a:r>
            <a:r>
              <a:rPr lang="en-US">
                <a:sym typeface="+mn-ea"/>
              </a:rPr>
              <a:t>16. </a:t>
            </a:r>
            <a:r>
              <a:rPr lang="zh-CN">
                <a:sym typeface="+mn-ea"/>
              </a:rPr>
              <a:t>原本的底部导航消息迁移到个人主页</a:t>
            </a:r>
            <a:r>
              <a:rPr lang="en-US">
                <a:sym typeface="+mn-ea"/>
              </a:rPr>
              <a:t>17. </a:t>
            </a:r>
            <a:r>
              <a:rPr lang="zh-CN">
                <a:sym typeface="+mn-ea"/>
              </a:rPr>
              <a:t>搜索到的个人页面按权限显式</a:t>
            </a:r>
            <a:r>
              <a:rPr lang="en-US">
                <a:sym typeface="+mn-ea"/>
              </a:rPr>
              <a:t>18. </a:t>
            </a:r>
            <a:r>
              <a:rPr lang="zh-CN">
                <a:sym typeface="+mn-ea"/>
              </a:rPr>
              <a:t>按生成者区分案例</a:t>
            </a:r>
            <a:endParaRPr lang="zh-CN" altLang="en-US"/>
          </a:p>
        </p:txBody>
      </p:sp>
      <p:sp>
        <p:nvSpPr>
          <p:cNvPr id="4" name="矩形 22"/>
          <p:cNvSpPr>
            <a:spLocks noChangeArrowheads="1"/>
          </p:cNvSpPr>
          <p:nvPr/>
        </p:nvSpPr>
        <p:spPr bwMode="auto">
          <a:xfrm>
            <a:off x="4438650" y="5701665"/>
            <a:ext cx="2821940" cy="408305"/>
          </a:xfrm>
          <a:prstGeom prst="rect">
            <a:avLst/>
          </a:prstGeom>
          <a:solidFill>
            <a:schemeClr val="tx1">
              <a:lumMod val="65000"/>
              <a:lumOff val="35000"/>
            </a:schemeClr>
          </a:solidFill>
          <a:ln w="25400">
            <a:noFill/>
            <a:bevel/>
          </a:ln>
          <a:effectLst>
            <a:outerShdw blurRad="317500" dist="190500" dir="9000000" algn="r" rotWithShape="0">
              <a:prstClr val="black">
                <a:alpha val="40000"/>
              </a:prstClr>
            </a:outerShdw>
          </a:effectLst>
        </p:spPr>
        <p:txBody>
          <a:bodyPr anchor="ctr"/>
          <a:p>
            <a:pPr algn="ctr">
              <a:defRPr/>
            </a:pPr>
            <a:endParaRPr lang="zh-CN" altLang="zh-CN">
              <a:solidFill>
                <a:srgbClr val="FFFFFF"/>
              </a:solidFill>
              <a:latin typeface="宋体" panose="02010600030101010101" pitchFamily="2" charset="-122"/>
              <a:sym typeface="宋体" panose="02010600030101010101" pitchFamily="2" charset="-122"/>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rPr>
              <a:t>暂时未发现需求冲突</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4" grpId="0" bldLvl="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08</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数据字典</a:t>
            </a:r>
            <a:r>
              <a:rPr lang="en-US" altLang="zh-CN" sz="3200" spc="300" dirty="0">
                <a:latin typeface="华文细黑" panose="02010600040101010101" pitchFamily="2" charset="-122"/>
                <a:ea typeface="华文细黑" panose="02010600040101010101" pitchFamily="2" charset="-122"/>
              </a:rPr>
              <a:t>&amp;ER</a:t>
            </a:r>
            <a:r>
              <a:rPr lang="zh-CN" altLang="en-US" sz="3200" spc="300" dirty="0">
                <a:latin typeface="华文细黑" panose="02010600040101010101" pitchFamily="2" charset="-122"/>
                <a:ea typeface="华文细黑" panose="02010600040101010101" pitchFamily="2" charset="-122"/>
              </a:rPr>
              <a:t>图</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数据字典</a:t>
            </a:r>
            <a:endParaRPr lang="zh-CN" altLang="en-US" sz="2800">
              <a:solidFill>
                <a:schemeClr val="bg1"/>
              </a:solidFill>
            </a:endParaRPr>
          </a:p>
        </p:txBody>
      </p:sp>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数字字典数据表总计：</a:t>
            </a:r>
            <a:r>
              <a:rPr lang="en-US" altLang="zh-CN" sz="1600">
                <a:solidFill>
                  <a:srgbClr val="666666"/>
                </a:solidFill>
                <a:latin typeface="Century Gothic" panose="020B0502020202020204" pitchFamily="34" charset="0"/>
              </a:rPr>
              <a:t>24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25</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
        <p:nvSpPr>
          <p:cNvPr id="2" name="文本框 1"/>
          <p:cNvSpPr txBox="1"/>
          <p:nvPr/>
        </p:nvSpPr>
        <p:spPr>
          <a:xfrm>
            <a:off x="3556000" y="-803910"/>
            <a:ext cx="5080000" cy="245110"/>
          </a:xfrm>
          <a:prstGeom prst="rect">
            <a:avLst/>
          </a:prstGeom>
          <a:noFill/>
          <a:ln w="9525">
            <a:noFill/>
          </a:ln>
        </p:spPr>
        <p:txBody>
          <a:bodyPr>
            <a:spAutoFit/>
          </a:bodyPr>
          <a:p>
            <a:pPr marL="0" indent="0" algn="ctr"/>
            <a:r>
              <a:rPr lang="zh-CN" altLang="en-US" sz="1000" b="0">
                <a:latin typeface="黑体" charset="0"/>
                <a:cs typeface="黑体" charset="0"/>
              </a:rPr>
              <a:t>表格</a:t>
            </a:r>
            <a:r>
              <a:rPr lang="zh-CN" altLang="en-US" sz="1000" b="0">
                <a:latin typeface="等线 Light" charset="0"/>
                <a:cs typeface="等线 Light" charset="0"/>
              </a:rPr>
              <a:t> </a:t>
            </a:r>
            <a:r>
              <a:rPr lang="en-US" altLang="zh-CN" sz="1000" b="0">
                <a:latin typeface="等线 Light" charset="0"/>
                <a:cs typeface="等线 Light" charset="0"/>
              </a:rPr>
              <a:t>9</a:t>
            </a:r>
            <a:r>
              <a:rPr lang="zh-CN" altLang="en-US" sz="1000" b="0">
                <a:latin typeface="黑体" charset="0"/>
                <a:cs typeface="黑体" charset="0"/>
              </a:rPr>
              <a:t>实例数据表</a:t>
            </a:r>
            <a:r>
              <a:rPr lang="en-US" altLang="zh-CN" sz="1000" b="0">
                <a:latin typeface="黑体" charset="0"/>
                <a:cs typeface="黑体" charset="0"/>
              </a:rPr>
              <a:t>-instance</a:t>
            </a:r>
            <a:endParaRPr lang="zh-CN" altLang="en-US"/>
          </a:p>
        </p:txBody>
      </p:sp>
      <p:graphicFrame>
        <p:nvGraphicFramePr>
          <p:cNvPr id="3" name="表格 2"/>
          <p:cNvGraphicFramePr/>
          <p:nvPr/>
        </p:nvGraphicFramePr>
        <p:xfrm>
          <a:off x="4406900" y="1084580"/>
          <a:ext cx="5961380" cy="4519930"/>
        </p:xfrm>
        <a:graphic>
          <a:graphicData uri="http://schemas.openxmlformats.org/drawingml/2006/table">
            <a:tbl>
              <a:tblPr firstRow="1" bandRow="1">
                <a:tableStyleId>{5940675A-B579-460E-94D1-54222C63F5DA}</a:tableStyleId>
              </a:tblPr>
              <a:tblGrid>
                <a:gridCol w="1687830"/>
                <a:gridCol w="938530"/>
                <a:gridCol w="358140"/>
                <a:gridCol w="434340"/>
                <a:gridCol w="942975"/>
                <a:gridCol w="762000"/>
                <a:gridCol w="837565"/>
              </a:tblGrid>
              <a:tr h="393065">
                <a:tc>
                  <a:txBody>
                    <a:bodyPr/>
                    <a:p>
                      <a:pPr indent="0" algn="ctr">
                        <a:buNone/>
                      </a:pPr>
                      <a:r>
                        <a:rPr lang="zh-CN" altLang="en-US" sz="1000" b="1">
                          <a:latin typeface="等线" charset="0"/>
                          <a:cs typeface="等线" charset="0"/>
                        </a:rPr>
                        <a:t>数据元素</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数据类型</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默认值</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允许空值</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约束</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备注</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000" b="1">
                          <a:latin typeface="等线" charset="0"/>
                          <a:cs typeface="等线" charset="0"/>
                        </a:rPr>
                        <a:t>需求来源</a:t>
                      </a:r>
                      <a:endParaRPr lang="zh-CN" altLang="en-US" sz="1000" b="1">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zh-CN" altLang="en-US" sz="1000" b="0">
                          <a:latin typeface="等线" charset="0"/>
                          <a:cs typeface="等线" charset="0"/>
                        </a:rPr>
                        <a:t>实例编号（</a:t>
                      </a:r>
                      <a:r>
                        <a:rPr lang="en-US" altLang="zh-CN" sz="1000" b="0">
                          <a:latin typeface="等线" charset="0"/>
                          <a:cs typeface="等线" charset="0"/>
                        </a:rPr>
                        <a:t>id</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int</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由系统自动创建，每创建一个用户加</a:t>
                      </a:r>
                      <a:r>
                        <a:rPr lang="en-US" altLang="zh-CN" sz="1000" b="0">
                          <a:latin typeface="等线" charset="0"/>
                          <a:cs typeface="等线" charset="0"/>
                        </a:rPr>
                        <a:t>1</a:t>
                      </a:r>
                      <a:r>
                        <a:rPr lang="zh-CN" altLang="en-US" sz="1000" b="0">
                          <a:latin typeface="等线" charset="0"/>
                          <a:cs typeface="等线" charset="0"/>
                        </a:rPr>
                        <a:t>，第一个值为</a:t>
                      </a:r>
                      <a:r>
                        <a:rPr lang="en-US" altLang="zh-CN" sz="1000" b="0">
                          <a:latin typeface="等线" charset="0"/>
                          <a:cs typeface="等线" charset="0"/>
                        </a:rPr>
                        <a:t>1</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a:t>
                      </a:r>
                      <a:r>
                        <a:rPr lang="en-US" altLang="zh-CN" sz="1000" b="0">
                          <a:latin typeface="等线" charset="0"/>
                          <a:cs typeface="等线" charset="0"/>
                        </a:rPr>
                        <a:t>id</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2430">
                <a:tc>
                  <a:txBody>
                    <a:bodyPr/>
                    <a:p>
                      <a:pPr indent="0">
                        <a:buNone/>
                      </a:pPr>
                      <a:r>
                        <a:rPr lang="zh-CN" altLang="en-US" sz="1000" b="0">
                          <a:latin typeface="等线" charset="0"/>
                          <a:cs typeface="等线" charset="0"/>
                        </a:rPr>
                        <a:t>实例名称（</a:t>
                      </a:r>
                      <a:r>
                        <a:rPr lang="en-US" altLang="zh-CN" sz="1000" b="0">
                          <a:latin typeface="等线" charset="0"/>
                          <a:cs typeface="等线" charset="0"/>
                        </a:rPr>
                        <a:t>name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varchar(30)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实例名称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700">
                <a:tc>
                  <a:txBody>
                    <a:bodyPr/>
                    <a:p>
                      <a:pPr indent="0">
                        <a:buNone/>
                      </a:pPr>
                      <a:r>
                        <a:rPr lang="zh-CN" altLang="en-US" sz="1000" b="0">
                          <a:latin typeface="等线" charset="0"/>
                          <a:cs typeface="等线" charset="0"/>
                        </a:rPr>
                        <a:t>实例负责小组名（</a:t>
                      </a:r>
                      <a:r>
                        <a:rPr lang="en-US" altLang="zh-CN" sz="1000" b="0">
                          <a:latin typeface="等线" charset="0"/>
                          <a:cs typeface="等线" charset="0"/>
                        </a:rPr>
                        <a:t>group_name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varchar(30)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实例负责小组名称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实例描述（</a:t>
                      </a:r>
                      <a:r>
                        <a:rPr lang="en-US" altLang="zh-CN" sz="1000" b="0">
                          <a:latin typeface="等线" charset="0"/>
                          <a:cs typeface="等线" charset="0"/>
                        </a:rPr>
                        <a:t>description</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varchar(500)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实例描述</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实例背景图（</a:t>
                      </a:r>
                      <a:r>
                        <a:rPr lang="en-US" altLang="zh-CN" sz="1000" b="0">
                          <a:latin typeface="等线" charset="0"/>
                          <a:cs typeface="等线" charset="0"/>
                        </a:rPr>
                        <a:t>background_img</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blob</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实例背景图</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新建实例，修改实例背景图</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3065">
                <a:tc>
                  <a:txBody>
                    <a:bodyPr/>
                    <a:p>
                      <a:pPr indent="0">
                        <a:buNone/>
                      </a:pPr>
                      <a:r>
                        <a:rPr lang="zh-CN" altLang="en-US" sz="1000" b="0">
                          <a:latin typeface="等线" charset="0"/>
                          <a:cs typeface="等线" charset="0"/>
                        </a:rPr>
                        <a:t>实例图标（</a:t>
                      </a:r>
                      <a:r>
                        <a:rPr lang="en-US" altLang="zh-CN" sz="1000" b="0">
                          <a:latin typeface="等线" charset="0"/>
                          <a:cs typeface="等线" charset="0"/>
                        </a:rPr>
                        <a:t>icon</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实例图标</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新建实例，修改实例图标</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a:txBody>
                    <a:bodyPr/>
                    <a:p>
                      <a:pPr indent="0">
                        <a:buNone/>
                      </a:pPr>
                      <a:r>
                        <a:rPr lang="zh-CN" altLang="en-US" sz="1000" b="0">
                          <a:latin typeface="等线" charset="0"/>
                          <a:cs typeface="等线" charset="0"/>
                        </a:rPr>
                        <a:t>实例创建用户（</a:t>
                      </a:r>
                      <a:r>
                        <a:rPr lang="en-US" altLang="zh-CN" sz="1000" b="0">
                          <a:latin typeface="等线" charset="0"/>
                          <a:cs typeface="等线" charset="0"/>
                        </a:rPr>
                        <a:t>create_user</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int</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存在的用户编号</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实例创建用户</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850">
                <a:tc>
                  <a:txBody>
                    <a:bodyPr/>
                    <a:p>
                      <a:pPr indent="0">
                        <a:buNone/>
                      </a:pPr>
                      <a:r>
                        <a:rPr lang="zh-CN" altLang="en-US" sz="1000" b="0">
                          <a:latin typeface="等线" charset="0"/>
                          <a:cs typeface="等线" charset="0"/>
                        </a:rPr>
                        <a:t>实例创建时间（</a:t>
                      </a:r>
                      <a:r>
                        <a:rPr lang="en-US" altLang="zh-CN" sz="1000" b="0">
                          <a:latin typeface="等线" charset="0"/>
                          <a:cs typeface="等线" charset="0"/>
                        </a:rPr>
                        <a:t>create_time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timestamp</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实例创建时间</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新建实例</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6215">
                <a:tc>
                  <a:txBody>
                    <a:bodyPr/>
                    <a:p>
                      <a:pPr indent="0">
                        <a:buNone/>
                      </a:pPr>
                      <a:r>
                        <a:rPr lang="zh-CN" altLang="en-US" sz="1000" b="0">
                          <a:latin typeface="等线" charset="0"/>
                          <a:cs typeface="等线" charset="0"/>
                        </a:rPr>
                        <a:t>实例删除时间（</a:t>
                      </a:r>
                      <a:r>
                        <a:rPr lang="en-US" altLang="zh-CN" sz="1000" b="0">
                          <a:latin typeface="等线" charset="0"/>
                          <a:cs typeface="等线" charset="0"/>
                        </a:rPr>
                        <a:t>delete_time</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timestamp</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yes</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实例删除时间</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6130">
                <a:tc>
                  <a:txBody>
                    <a:bodyPr/>
                    <a:p>
                      <a:pPr indent="0">
                        <a:buNone/>
                      </a:pPr>
                      <a:r>
                        <a:rPr lang="zh-CN" altLang="en-US" sz="1000" b="0">
                          <a:latin typeface="等线" charset="0"/>
                          <a:cs typeface="等线" charset="0"/>
                        </a:rPr>
                        <a:t>案例状态（</a:t>
                      </a:r>
                      <a:r>
                        <a:rPr lang="en-US" altLang="zh-CN" sz="1000" b="0">
                          <a:latin typeface="等线" charset="0"/>
                          <a:cs typeface="等线" charset="0"/>
                        </a:rPr>
                        <a:t>status</a:t>
                      </a:r>
                      <a:r>
                        <a:rPr lang="zh-CN" altLang="en-US" sz="1000" b="0">
                          <a:latin typeface="等线" charset="0"/>
                          <a:cs typeface="等线" charset="0"/>
                        </a:rPr>
                        <a:t>）</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tinyint(2)unsigned</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0</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000" b="0">
                          <a:latin typeface="等线" charset="0"/>
                          <a:cs typeface="等线" charset="0"/>
                        </a:rPr>
                        <a:t>no</a:t>
                      </a:r>
                      <a:endParaRPr lang="zh-CN" altLang="en-US" sz="1000" b="0">
                        <a:latin typeface="等线" charset="0"/>
                        <a:ea typeface="等线" charset="0"/>
                        <a:cs typeface="等线" charset="0"/>
                      </a:endParaRPr>
                    </a:p>
                  </a:txBody>
                  <a:tcPr marL="0" marR="0" marT="0" marB="1"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000" b="0">
                          <a:latin typeface="等线" charset="0"/>
                          <a:cs typeface="等线" charset="0"/>
                        </a:rPr>
                        <a:t> </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案例状态</a:t>
                      </a:r>
                      <a:r>
                        <a:rPr lang="en-US" altLang="zh-CN" sz="1000" b="0">
                          <a:latin typeface="等线" charset="0"/>
                          <a:cs typeface="等线" charset="0"/>
                        </a:rPr>
                        <a:t>0 </a:t>
                      </a:r>
                      <a:r>
                        <a:rPr lang="zh-CN" altLang="en-US" sz="1000" b="0">
                          <a:latin typeface="等线" charset="0"/>
                          <a:cs typeface="等线" charset="0"/>
                        </a:rPr>
                        <a:t>未开始</a:t>
                      </a:r>
                      <a:r>
                        <a:rPr lang="en-US" altLang="zh-CN" sz="1000" b="0">
                          <a:latin typeface="等线" charset="0"/>
                          <a:cs typeface="等线" charset="0"/>
                        </a:rPr>
                        <a:t>1 </a:t>
                      </a:r>
                      <a:r>
                        <a:rPr lang="zh-CN" altLang="en-US" sz="1000" b="0">
                          <a:latin typeface="等线" charset="0"/>
                          <a:cs typeface="等线" charset="0"/>
                        </a:rPr>
                        <a:t>已开始</a:t>
                      </a:r>
                      <a:r>
                        <a:rPr lang="en-US" altLang="zh-CN" sz="1000" b="0">
                          <a:latin typeface="等线" charset="0"/>
                          <a:cs typeface="等线" charset="0"/>
                        </a:rPr>
                        <a:t>2 </a:t>
                      </a:r>
                      <a:r>
                        <a:rPr lang="zh-CN" altLang="en-US" sz="1000" b="0">
                          <a:latin typeface="等线" charset="0"/>
                          <a:cs typeface="等线" charset="0"/>
                        </a:rPr>
                        <a:t>已结束</a:t>
                      </a:r>
                      <a:r>
                        <a:rPr lang="en-US" altLang="zh-CN" sz="1000" b="0">
                          <a:latin typeface="等线" charset="0"/>
                          <a:cs typeface="等线" charset="0"/>
                        </a:rPr>
                        <a:t>;3 </a:t>
                      </a:r>
                      <a:r>
                        <a:rPr lang="zh-CN" altLang="en-US" sz="1000" b="0">
                          <a:latin typeface="等线" charset="0"/>
                          <a:cs typeface="等线" charset="0"/>
                        </a:rPr>
                        <a:t>删除；</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等线" charset="0"/>
                          <a:cs typeface="等线" charset="0"/>
                        </a:rPr>
                        <a:t>实例信息管理</a:t>
                      </a:r>
                      <a:endParaRPr lang="zh-CN" altLang="en-US" sz="1000" b="0">
                        <a:latin typeface="等线" charset="0"/>
                        <a:ea typeface="等线" charset="0"/>
                        <a:cs typeface="等线"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556000" y="7247890"/>
            <a:ext cx="5080000" cy="414020"/>
          </a:xfrm>
          <a:prstGeom prst="rect">
            <a:avLst/>
          </a:prstGeom>
          <a:noFill/>
          <a:ln w="9525">
            <a:noFill/>
          </a:ln>
        </p:spPr>
        <p:txBody>
          <a:bodyPr>
            <a:spAutoFit/>
          </a:bodyPr>
          <a:p>
            <a:pPr marL="0" indent="0" algn="l"/>
            <a:r>
              <a:rPr lang="en-US" altLang="zh-CN" sz="1050" b="0">
                <a:latin typeface="等线" charset="0"/>
                <a:cs typeface="等线" charset="0"/>
              </a:rPr>
              <a:t> </a:t>
            </a:r>
            <a:endParaRPr lang="zh-CN" altLang="en-US"/>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sz="2800">
                <a:solidFill>
                  <a:schemeClr val="bg1"/>
                </a:solidFill>
              </a:rPr>
              <a:t>ER</a:t>
            </a:r>
            <a:r>
              <a:rPr lang="zh-CN" altLang="en-US" sz="2800">
                <a:solidFill>
                  <a:schemeClr val="bg1"/>
                </a:solidFill>
              </a:rPr>
              <a:t>图</a:t>
            </a:r>
            <a:endParaRPr lang="zh-CN" altLang="en-US" sz="2800">
              <a:solidFill>
                <a:schemeClr val="bg1"/>
              </a:solidFill>
            </a:endParaRPr>
          </a:p>
        </p:txBody>
      </p:sp>
      <p:graphicFrame>
        <p:nvGraphicFramePr>
          <p:cNvPr id="2" name="对象 -2147482427"/>
          <p:cNvGraphicFramePr>
            <a:graphicFrameLocks noChangeAspect="1"/>
          </p:cNvGraphicFramePr>
          <p:nvPr/>
        </p:nvGraphicFramePr>
        <p:xfrm>
          <a:off x="3376295" y="72390"/>
          <a:ext cx="6332220" cy="6713220"/>
        </p:xfrm>
        <a:graphic>
          <a:graphicData uri="http://schemas.openxmlformats.org/presentationml/2006/ole">
            <mc:AlternateContent xmlns:mc="http://schemas.openxmlformats.org/markup-compatibility/2006">
              <mc:Choice xmlns:v="urn:schemas-microsoft-com:vml" Requires="v">
                <p:oleObj spid="_x0000_s3076" name="" r:id="rId1" imgW="18054320" imgH="13988415" progId="Visio.Drawing.15">
                  <p:embed/>
                </p:oleObj>
              </mc:Choice>
              <mc:Fallback>
                <p:oleObj name="" r:id="rId1" imgW="18054320" imgH="13988415" progId="Visio.Drawing.15">
                  <p:embed/>
                  <p:pic>
                    <p:nvPicPr>
                      <p:cNvPr id="0" name="图片 3075"/>
                      <p:cNvPicPr/>
                      <p:nvPr/>
                    </p:nvPicPr>
                    <p:blipFill>
                      <a:blip r:embed="rId2"/>
                      <a:stretch>
                        <a:fillRect/>
                      </a:stretch>
                    </p:blipFill>
                    <p:spPr>
                      <a:xfrm>
                        <a:off x="3376295" y="72390"/>
                        <a:ext cx="6332220" cy="671322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09</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测试用例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测试用例</a:t>
            </a:r>
            <a:endParaRPr lang="zh-CN" altLang="en-US" sz="2800">
              <a:solidFill>
                <a:schemeClr val="bg1"/>
              </a:solidFill>
            </a:endParaRPr>
          </a:p>
        </p:txBody>
      </p:sp>
      <p:graphicFrame>
        <p:nvGraphicFramePr>
          <p:cNvPr id="3" name="表格 2"/>
          <p:cNvGraphicFramePr/>
          <p:nvPr>
            <p:custDataLst>
              <p:tags r:id="rId1"/>
            </p:custDataLst>
          </p:nvPr>
        </p:nvGraphicFramePr>
        <p:xfrm>
          <a:off x="4099560" y="1087755"/>
          <a:ext cx="7044690" cy="4968875"/>
        </p:xfrm>
        <a:graphic>
          <a:graphicData uri="http://schemas.openxmlformats.org/drawingml/2006/table">
            <a:tbl>
              <a:tblPr firstRow="1" bandRow="1">
                <a:tableStyleId>{5940675A-B579-460E-94D1-54222C63F5DA}</a:tableStyleId>
              </a:tblPr>
              <a:tblGrid>
                <a:gridCol w="2480310"/>
                <a:gridCol w="1435100"/>
                <a:gridCol w="1623695"/>
                <a:gridCol w="1505585"/>
              </a:tblGrid>
              <a:tr h="2641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管理员登录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479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a:t>
                      </a:r>
                      <a:r>
                        <a:rPr lang="en-US" sz="1400" b="0">
                          <a:latin typeface="等线" panose="02010600030101010101" charset="-122"/>
                          <a:ea typeface="等线" panose="02010600030101010101" charset="-122"/>
                          <a:cs typeface="等线" panose="02010600030101010101" charset="-122"/>
                        </a:rPr>
                        <a:t>-UC</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等线" panose="02010600030101010101" charset="-122"/>
                          <a:ea typeface="等线" panose="02010600030101010101" charset="-122"/>
                          <a:cs typeface="等线" panose="02010600030101010101" charset="-122"/>
                        </a:rPr>
                        <a:t>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测试的功能需求ID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U</a:t>
                      </a:r>
                      <a:r>
                        <a:rPr lang="en-US" sz="1400" b="0">
                          <a:latin typeface="等线" panose="02010600030101010101" charset="-122"/>
                          <a:ea typeface="等线" panose="02010600030101010101" charset="-122"/>
                          <a:cs typeface="等线" panose="02010600030101010101" charset="-122"/>
                        </a:rPr>
                        <a:t>C-1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292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输入/动作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期望的输出</a:t>
                      </a:r>
                      <a:r>
                        <a:rPr lang="en-US" sz="1400" b="0">
                          <a:latin typeface="等线" panose="02010600030101010101" charset="-122"/>
                          <a:ea typeface="等线" panose="02010600030101010101" charset="-122"/>
                          <a:cs typeface="等线" panose="02010600030101010101" charset="-122"/>
                        </a:rPr>
                        <a:t>/</a:t>
                      </a:r>
                      <a:r>
                        <a:rPr lang="en-US" sz="1400" b="0">
                          <a:latin typeface="宋体" panose="02010600030101010101" pitchFamily="2" charset="-122"/>
                          <a:ea typeface="宋体" panose="02010600030101010101" pitchFamily="2" charset="-122"/>
                          <a:cs typeface="宋体" panose="02010600030101010101" pitchFamily="2" charset="-122"/>
                        </a:rPr>
                        <a:t>相应</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实际情况</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设计方法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空</a:t>
                      </a:r>
                      <a:r>
                        <a:rPr lang="en-US" sz="1400" b="0">
                          <a:latin typeface="宋体" panose="02010600030101010101" pitchFamily="2" charset="-122"/>
                          <a:ea typeface="宋体" panose="02010600030101010101" pitchFamily="2" charset="-122"/>
                          <a:cs typeface="宋体" panose="02010600030101010101" pitchFamily="2" charset="-122"/>
                        </a:rPr>
                        <a:t>密码：123456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信息：邮箱不能为空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a:t>
                      </a:r>
                      <a:r>
                        <a:rPr lang="en-US" sz="1400" b="0">
                          <a:latin typeface="等线" panose="02010600030101010101" charset="-122"/>
                          <a:ea typeface="等线" panose="02010600030101010101" charset="-122"/>
                          <a:cs typeface="等线" panose="02010600030101010101" charset="-122"/>
                        </a:rPr>
                        <a:t>密码不能为空</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密码：1（密码错误）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信息：登录邮箱或</a:t>
                      </a:r>
                      <a:r>
                        <a:rPr lang="en-US" sz="1400" b="0">
                          <a:latin typeface="等线" panose="02010600030101010101" charset="-122"/>
                          <a:ea typeface="等线" panose="02010600030101010101" charset="-122"/>
                          <a:cs typeface="等线" panose="02010600030101010101" charset="-122"/>
                        </a:rPr>
                        <a:t>密码错误</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7251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（需已在系统中存在）密码：123456（需在系统中存在且需要和账号匹配）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登录进入对应用户主页</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725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（系统中不存在）密码：1234567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信息：账户不存在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928370" y="2063115"/>
            <a:ext cx="267716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62464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242506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管理员测试用例：</a:t>
            </a:r>
            <a:r>
              <a:rPr lang="en-US" altLang="zh-CN" sz="1600">
                <a:solidFill>
                  <a:srgbClr val="666666"/>
                </a:solidFill>
                <a:latin typeface="Century Gothic" panose="020B0502020202020204" pitchFamily="34" charset="0"/>
              </a:rPr>
              <a:t>18</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学习者测试用例：</a:t>
            </a:r>
            <a:r>
              <a:rPr lang="en-US" altLang="zh-CN" sz="1600">
                <a:solidFill>
                  <a:srgbClr val="666666"/>
                </a:solidFill>
                <a:latin typeface="Century Gothic" panose="020B0502020202020204" pitchFamily="34" charset="0"/>
              </a:rPr>
              <a:t>26</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指导者测试用例：</a:t>
            </a:r>
            <a:r>
              <a:rPr lang="en-US" altLang="zh-CN" sz="1600">
                <a:solidFill>
                  <a:srgbClr val="666666"/>
                </a:solidFill>
                <a:latin typeface="Century Gothic" panose="020B0502020202020204" pitchFamily="34" charset="0"/>
              </a:rPr>
              <a:t>26</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68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p:cBhvr>
                                        <p:cTn id="21" dur="1000"/>
                                        <p:tgtEl>
                                          <p:spTgt spid="96"/>
                                        </p:tgtEl>
                                      </p:cBhvr>
                                    </p:animEffect>
                                    <p:anim calcmode="lin" valueType="num">
                                      <p:cBhvr>
                                        <p:cTn id="22" dur="1000" fill="hold"/>
                                        <p:tgtEl>
                                          <p:spTgt spid="96"/>
                                        </p:tgtEl>
                                        <p:attrNameLst>
                                          <p:attrName>ppt_x</p:attrName>
                                        </p:attrNameLst>
                                      </p:cBhvr>
                                      <p:tavLst>
                                        <p:tav tm="0">
                                          <p:val>
                                            <p:strVal val="#ppt_x"/>
                                          </p:val>
                                        </p:tav>
                                        <p:tav tm="100000">
                                          <p:val>
                                            <p:strVal val="#ppt_x"/>
                                          </p:val>
                                        </p:tav>
                                      </p:tavLst>
                                    </p:anim>
                                    <p:anim calcmode="lin" valueType="num">
                                      <p:cBhvr>
                                        <p:cTn id="2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5" grpId="0" bldLvl="0" animBg="1" autoUpdateAnimBg="0"/>
      <p:bldP spid="96"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10</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用户手册</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1526540" y="1530350"/>
            <a:ext cx="4376420" cy="3569970"/>
          </a:xfrm>
          <a:prstGeom prst="rect">
            <a:avLst/>
          </a:prstGeom>
        </p:spPr>
      </p:pic>
      <p:pic>
        <p:nvPicPr>
          <p:cNvPr id="4" name="图片 3"/>
          <p:cNvPicPr>
            <a:picLocks noChangeAspect="1"/>
          </p:cNvPicPr>
          <p:nvPr/>
        </p:nvPicPr>
        <p:blipFill>
          <a:blip r:embed="rId2"/>
          <a:stretch>
            <a:fillRect/>
          </a:stretch>
        </p:blipFill>
        <p:spPr>
          <a:xfrm>
            <a:off x="5975985" y="1530350"/>
            <a:ext cx="4323080" cy="359981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032510" y="1236345"/>
            <a:ext cx="4496435" cy="3689985"/>
          </a:xfrm>
          <a:prstGeom prst="rect">
            <a:avLst/>
          </a:prstGeom>
        </p:spPr>
      </p:pic>
      <p:graphicFrame>
        <p:nvGraphicFramePr>
          <p:cNvPr id="2" name="表格 1"/>
          <p:cNvGraphicFramePr/>
          <p:nvPr>
            <p:custDataLst>
              <p:tags r:id="rId2"/>
            </p:custDataLst>
          </p:nvPr>
        </p:nvGraphicFramePr>
        <p:xfrm>
          <a:off x="6106795" y="588963"/>
          <a:ext cx="5562600" cy="3213100"/>
        </p:xfrm>
        <a:graphic>
          <a:graphicData uri="http://schemas.openxmlformats.org/drawingml/2006/table">
            <a:tbl>
              <a:tblPr firstRow="1" bandRow="1">
                <a:tableStyleId>{5940675A-B579-460E-94D1-54222C63F5DA}</a:tableStyleId>
              </a:tblPr>
              <a:tblGrid>
                <a:gridCol w="828675"/>
                <a:gridCol w="4733925"/>
              </a:tblGrid>
              <a:tr h="292100">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脚注标号</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脚注解释</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292100">
                <a:tc>
                  <a:txBody>
                    <a:bodyPr/>
                    <a:p>
                      <a:pPr indent="0">
                        <a:buNone/>
                      </a:pPr>
                      <a:r>
                        <a:rPr lang="en-US" sz="900" b="0">
                          <a:latin typeface="Arial" panose="020B0604020202090204" pitchFamily="34" charset="0"/>
                          <a:cs typeface="Arial" panose="020B0604020202090204" pitchFamily="34" charset="0"/>
                        </a:rPr>
                        <a:t>1</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案例描述</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2</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基于此案例的实例</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3</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实例列表筛选</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4</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导航-预置成员角色</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5</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导航-甘特图</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6</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导航-所有任务</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7</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导航-标准文档</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8</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导航-参考资料</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9</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参考资料选择框</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4" name="文本框 3"/>
          <p:cNvSpPr txBox="1"/>
          <p:nvPr/>
        </p:nvSpPr>
        <p:spPr>
          <a:xfrm>
            <a:off x="6207125" y="3734752"/>
            <a:ext cx="5080000" cy="2622550"/>
          </a:xfrm>
          <a:prstGeom prst="rect">
            <a:avLst/>
          </a:prstGeom>
          <a:noFill/>
          <a:ln w="9525">
            <a:noFill/>
          </a:ln>
        </p:spPr>
        <p:txBody>
          <a:bodyPr>
            <a:spAutoFit/>
          </a:bodyPr>
          <a:p>
            <a:pPr marL="0" indent="0"/>
            <a:r>
              <a:rPr lang="en-US" sz="1400" b="0">
                <a:latin typeface="Times New Roman" panose="02020503050405090304" charset="0"/>
              </a:rPr>
              <a:t> </a:t>
            </a:r>
            <a:r>
              <a:rPr lang="zh-CN" sz="1400" b="0">
                <a:ea typeface="宋体" panose="02010600030101010101" pitchFamily="2" charset="-122"/>
              </a:rPr>
              <a:t>【</a:t>
            </a:r>
            <a:r>
              <a:rPr lang="en-US" sz="1400" b="0">
                <a:latin typeface="Times New Roman" panose="02020503050405090304" charset="0"/>
              </a:rPr>
              <a:t>1</a:t>
            </a:r>
            <a:r>
              <a:rPr lang="zh-CN" sz="1400" b="0">
                <a:ea typeface="宋体" panose="02010600030101010101" pitchFamily="2" charset="-122"/>
              </a:rPr>
              <a:t>】查看案例描述【</a:t>
            </a:r>
            <a:r>
              <a:rPr lang="en-US" sz="1400" b="0">
                <a:latin typeface="Times New Roman" panose="02020503050405090304" charset="0"/>
              </a:rPr>
              <a:t>2</a:t>
            </a:r>
            <a:r>
              <a:rPr lang="zh-CN" sz="1400" b="0">
                <a:ea typeface="宋体" panose="02010600030101010101" pitchFamily="2" charset="-122"/>
              </a:rPr>
              <a:t>】查看基于此案例的优秀实例，具体步骤请参见【</a:t>
            </a:r>
            <a:r>
              <a:rPr lang="en-US" sz="1400" b="0">
                <a:latin typeface="Times New Roman" panose="02020503050405090304" charset="0"/>
              </a:rPr>
              <a:t>4.1 </a:t>
            </a:r>
            <a:r>
              <a:rPr lang="zh-CN" sz="1400" b="0">
                <a:ea typeface="宋体" panose="02010600030101010101" pitchFamily="2" charset="-122"/>
              </a:rPr>
              <a:t>查看我参与的实例】【</a:t>
            </a:r>
            <a:r>
              <a:rPr lang="en-US" sz="1400" b="0">
                <a:latin typeface="Times New Roman" panose="02020503050405090304" charset="0"/>
              </a:rPr>
              <a:t>3</a:t>
            </a:r>
            <a:r>
              <a:rPr lang="zh-CN" sz="1400" b="0">
                <a:ea typeface="宋体" panose="02010600030101010101" pitchFamily="2" charset="-122"/>
              </a:rPr>
              <a:t>】点击查看案例详情按钮查看案例详情【</a:t>
            </a:r>
            <a:r>
              <a:rPr lang="en-US" sz="1400" b="0">
                <a:latin typeface="Times New Roman" panose="02020503050405090304" charset="0"/>
              </a:rPr>
              <a:t>4</a:t>
            </a:r>
            <a:r>
              <a:rPr lang="zh-CN" sz="1400" b="0">
                <a:ea typeface="宋体" panose="02010600030101010101" pitchFamily="2" charset="-122"/>
              </a:rPr>
              <a:t>】点击预置成员导航按钮或滑动跳转到预置成员界面【</a:t>
            </a:r>
            <a:r>
              <a:rPr lang="en-US" sz="1400" b="0">
                <a:latin typeface="Times New Roman" panose="02020503050405090304" charset="0"/>
              </a:rPr>
              <a:t>5</a:t>
            </a:r>
            <a:r>
              <a:rPr lang="zh-CN" sz="1400" b="0">
                <a:ea typeface="宋体" panose="02010600030101010101" pitchFamily="2" charset="-122"/>
              </a:rPr>
              <a:t>】点击预置甘特图或滑动跳转到甘特图界面【</a:t>
            </a:r>
            <a:r>
              <a:rPr lang="en-US" sz="1400" b="0">
                <a:latin typeface="Times New Roman" panose="02020503050405090304" charset="0"/>
              </a:rPr>
              <a:t>6</a:t>
            </a:r>
            <a:r>
              <a:rPr lang="zh-CN" sz="1400" b="0">
                <a:ea typeface="宋体" panose="02010600030101010101" pitchFamily="2" charset="-122"/>
              </a:rPr>
              <a:t>】点击所有任务或滑动跳转到所有任务界面【</a:t>
            </a:r>
            <a:r>
              <a:rPr lang="en-US" sz="1400" b="0">
                <a:latin typeface="Times New Roman" panose="02020503050405090304" charset="0"/>
              </a:rPr>
              <a:t>7</a:t>
            </a:r>
            <a:r>
              <a:rPr lang="zh-CN" sz="1400" b="0">
                <a:ea typeface="宋体" panose="02010600030101010101" pitchFamily="2" charset="-122"/>
              </a:rPr>
              <a:t>】点击标准文档或滑动跳转到标准文档【</a:t>
            </a:r>
            <a:r>
              <a:rPr lang="en-US" sz="1400" b="0">
                <a:latin typeface="Times New Roman" panose="02020503050405090304" charset="0"/>
              </a:rPr>
              <a:t>8</a:t>
            </a:r>
            <a:r>
              <a:rPr lang="zh-CN" sz="1400" b="0">
                <a:ea typeface="宋体" panose="02010600030101010101" pitchFamily="2" charset="-122"/>
              </a:rPr>
              <a:t>】点击参考资料或滑动跳转到参考资料页面【</a:t>
            </a:r>
            <a:r>
              <a:rPr lang="en-US" sz="1400" b="0">
                <a:latin typeface="Times New Roman" panose="02020503050405090304" charset="0"/>
              </a:rPr>
              <a:t>9</a:t>
            </a:r>
            <a:r>
              <a:rPr lang="zh-CN" sz="1400" b="0">
                <a:ea typeface="宋体" panose="02010600030101010101" pitchFamily="2" charset="-122"/>
              </a:rPr>
              <a:t>】点击参考资料类别选择按钮弹出参考资料类别选择</a:t>
            </a:r>
            <a:r>
              <a:rPr lang="en-US" sz="1050" b="0">
                <a:latin typeface="Times New Roman" panose="02020503050405090304" charset="0"/>
              </a:rPr>
              <a:t> </a:t>
            </a:r>
            <a:endParaRPr lang="zh-CN" altLang="en-US"/>
          </a:p>
        </p:txBody>
      </p:sp>
      <p:sp>
        <p:nvSpPr>
          <p:cNvPr id="92" name="圆角矩形 21"/>
          <p:cNvSpPr>
            <a:spLocks noChangeAspect="1" noChangeArrowheads="1"/>
          </p:cNvSpPr>
          <p:nvPr/>
        </p:nvSpPr>
        <p:spPr bwMode="auto">
          <a:xfrm>
            <a:off x="1941830" y="5300980"/>
            <a:ext cx="2677160" cy="99949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2593023" y="524065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2068195" y="5694680"/>
            <a:ext cx="242506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148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p:cBhvr>
                                        <p:cTn id="21" dur="1000"/>
                                        <p:tgtEl>
                                          <p:spTgt spid="96"/>
                                        </p:tgtEl>
                                      </p:cBhvr>
                                    </p:animEffect>
                                    <p:anim calcmode="lin" valueType="num">
                                      <p:cBhvr>
                                        <p:cTn id="22" dur="1000" fill="hold"/>
                                        <p:tgtEl>
                                          <p:spTgt spid="96"/>
                                        </p:tgtEl>
                                        <p:attrNameLst>
                                          <p:attrName>ppt_x</p:attrName>
                                        </p:attrNameLst>
                                      </p:cBhvr>
                                      <p:tavLst>
                                        <p:tav tm="0">
                                          <p:val>
                                            <p:strVal val="#ppt_x"/>
                                          </p:val>
                                        </p:tav>
                                        <p:tav tm="100000">
                                          <p:val>
                                            <p:strVal val="#ppt_x"/>
                                          </p:val>
                                        </p:tav>
                                      </p:tavLst>
                                    </p:anim>
                                    <p:anim calcmode="lin" valueType="num">
                                      <p:cBhvr>
                                        <p:cTn id="2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5" grpId="0" bldLvl="0" animBg="1" autoUpdateAnimBg="0"/>
      <p:bldP spid="96"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成功指标</a:t>
            </a:r>
            <a:endParaRPr lang="zh-CN" altLang="en-US" sz="2800">
              <a:solidFill>
                <a:schemeClr val="bg1"/>
              </a:solidFill>
            </a:endParaRPr>
          </a:p>
        </p:txBody>
      </p:sp>
      <p:graphicFrame>
        <p:nvGraphicFramePr>
          <p:cNvPr id="3" name="对象 -2147482624"/>
          <p:cNvGraphicFramePr>
            <a:graphicFrameLocks noChangeAspect="1"/>
          </p:cNvGraphicFramePr>
          <p:nvPr/>
        </p:nvGraphicFramePr>
        <p:xfrm>
          <a:off x="2367598" y="421323"/>
          <a:ext cx="4641215" cy="6127115"/>
        </p:xfrm>
        <a:graphic>
          <a:graphicData uri="http://schemas.openxmlformats.org/presentationml/2006/ole">
            <mc:AlternateContent xmlns:mc="http://schemas.openxmlformats.org/markup-compatibility/2006">
              <mc:Choice xmlns:v="urn:schemas-microsoft-com:vml" Requires="v">
                <p:oleObj spid="_x0000_s3076" name="" r:id="rId1" imgW="5808345" imgH="7669530" progId="Visio.Drawing.15">
                  <p:embed/>
                </p:oleObj>
              </mc:Choice>
              <mc:Fallback>
                <p:oleObj name="" r:id="rId1" imgW="5808345" imgH="7669530" progId="Visio.Drawing.15">
                  <p:embed/>
                  <p:pic>
                    <p:nvPicPr>
                      <p:cNvPr id="0" name="图片 3075"/>
                      <p:cNvPicPr/>
                      <p:nvPr/>
                    </p:nvPicPr>
                    <p:blipFill>
                      <a:blip r:embed="rId2"/>
                      <a:stretch>
                        <a:fillRect/>
                      </a:stretch>
                    </p:blipFill>
                    <p:spPr>
                      <a:xfrm>
                        <a:off x="2367598" y="421323"/>
                        <a:ext cx="4641215" cy="6127115"/>
                      </a:xfrm>
                      <a:prstGeom prst="rect">
                        <a:avLst/>
                      </a:prstGeom>
                      <a:noFill/>
                      <a:ln w="38100">
                        <a:noFill/>
                        <a:miter/>
                      </a:ln>
                    </p:spPr>
                  </p:pic>
                </p:oleObj>
              </mc:Fallback>
            </mc:AlternateContent>
          </a:graphicData>
        </a:graphic>
      </p:graphicFrame>
      <p:sp>
        <p:nvSpPr>
          <p:cNvPr id="100" name="文本框 99"/>
          <p:cNvSpPr txBox="1"/>
          <p:nvPr/>
        </p:nvSpPr>
        <p:spPr>
          <a:xfrm>
            <a:off x="7729855" y="1844040"/>
            <a:ext cx="3550920" cy="3169285"/>
          </a:xfrm>
          <a:prstGeom prst="rect">
            <a:avLst/>
          </a:prstGeom>
          <a:noFill/>
          <a:ln w="9525">
            <a:noFill/>
          </a:ln>
        </p:spPr>
        <p:txBody>
          <a:bodyPr wrap="square">
            <a:spAutoFit/>
          </a:bodyPr>
          <a:p>
            <a:pPr marL="0" indent="266700"/>
            <a:r>
              <a:rPr lang="en-US" altLang="zh-CN" sz="2000" b="0">
                <a:latin typeface="仿宋" panose="02010609060101010101" charset="-122"/>
                <a:ea typeface="仿宋" panose="02010609060101010101" charset="-122"/>
                <a:cs typeface="仿宋" panose="02010609060101010101" charset="-122"/>
              </a:rPr>
              <a:t>1.</a:t>
            </a:r>
            <a:r>
              <a:rPr lang="zh-CN" altLang="en-US" sz="2000" b="0">
                <a:latin typeface="仿宋" panose="02010609060101010101" charset="-122"/>
                <a:ea typeface="仿宋" panose="02010609060101010101" charset="-122"/>
                <a:cs typeface="仿宋" panose="02010609060101010101" charset="-122"/>
              </a:rPr>
              <a:t>提出一种新的学习系统</a:t>
            </a:r>
            <a:endParaRPr lang="en-US" altLang="zh-CN"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2.</a:t>
            </a:r>
            <a:r>
              <a:rPr lang="zh-CN" altLang="en-US" sz="2000">
                <a:latin typeface="仿宋" panose="02010609060101010101" charset="-122"/>
                <a:ea typeface="仿宋" panose="02010609060101010101" charset="-122"/>
                <a:cs typeface="仿宋" panose="02010609060101010101" charset="-122"/>
                <a:sym typeface="+mn-ea"/>
              </a:rPr>
              <a:t>开发一种合适表示法表示过往的案例</a:t>
            </a:r>
            <a:endParaRPr lang="zh-CN" altLang="en-US"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3.</a:t>
            </a:r>
            <a:r>
              <a:rPr lang="zh-CN" altLang="en-US" sz="2000" b="0">
                <a:latin typeface="仿宋" panose="02010609060101010101" charset="-122"/>
                <a:ea typeface="仿宋" panose="02010609060101010101" charset="-122"/>
                <a:cs typeface="仿宋" panose="02010609060101010101" charset="-122"/>
              </a:rPr>
              <a:t>学生在使用本系统一段时间后，配合教师的指导能学会基本需求开发、需求管理方法以及项目管理方法</a:t>
            </a:r>
            <a:endParaRPr lang="zh-CN" altLang="en-US"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4. </a:t>
            </a:r>
            <a:r>
              <a:rPr lang="zh-CN" altLang="en-US" sz="2000" b="0">
                <a:latin typeface="仿宋" panose="02010609060101010101" charset="-122"/>
                <a:ea typeface="仿宋" panose="02010609060101010101" charset="-122"/>
                <a:cs typeface="仿宋" panose="02010609060101010101" charset="-122"/>
              </a:rPr>
              <a:t>降低教师的备课时间，从而将更多的时间投入到过程性指导以及过程性考核中</a:t>
            </a:r>
            <a:endParaRPr lang="zh-CN" altLang="en-US" sz="2000" b="0">
              <a:latin typeface="仿宋" panose="02010609060101010101" charset="-122"/>
              <a:ea typeface="仿宋" panose="02010609060101010101" charset="-122"/>
              <a:cs typeface="仿宋" panose="02010609060101010101" charset="-122"/>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参考资料</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a:t>
            </a:r>
            <a:endParaRPr lang="zh-CN" altLang="en-US" sz="2800">
              <a:solidFill>
                <a:schemeClr val="bg1"/>
              </a:solidFill>
            </a:endParaRPr>
          </a:p>
        </p:txBody>
      </p:sp>
      <p:sp>
        <p:nvSpPr>
          <p:cNvPr id="2" name="文本框 1"/>
          <p:cNvSpPr txBox="1"/>
          <p:nvPr/>
        </p:nvSpPr>
        <p:spPr>
          <a:xfrm>
            <a:off x="2745105" y="1442720"/>
            <a:ext cx="6701790" cy="4246245"/>
          </a:xfrm>
          <a:prstGeom prst="rect">
            <a:avLst/>
          </a:prstGeom>
          <a:noFill/>
        </p:spPr>
        <p:txBody>
          <a:bodyPr wrap="square" rtlCol="0" anchor="t">
            <a:spAutoFit/>
          </a:bodyPr>
          <a:p>
            <a:r>
              <a:rPr lang="en-US" altLang="zh-CN" dirty="0">
                <a:solidFill>
                  <a:schemeClr val="tx1"/>
                </a:solidFill>
                <a:sym typeface="+mn-ea"/>
              </a:rPr>
              <a:t>【1】</a:t>
            </a:r>
            <a:r>
              <a:rPr lang="zh-CN" altLang="zh-CN" dirty="0">
                <a:solidFill>
                  <a:schemeClr val="tx1"/>
                </a:solidFill>
                <a:sym typeface="+mn-ea"/>
              </a:rPr>
              <a:t>《软件工程导论》 清华大学出版社 张海藩等</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8</a:t>
            </a:r>
            <a:r>
              <a:rPr lang="zh-CN" altLang="zh-CN" dirty="0">
                <a:solidFill>
                  <a:schemeClr val="tx1"/>
                </a:solidFill>
                <a:sym typeface="+mn-ea"/>
              </a:rPr>
              <a:t>月第</a:t>
            </a:r>
            <a:r>
              <a:rPr lang="en-US" altLang="zh-CN" dirty="0">
                <a:solidFill>
                  <a:schemeClr val="tx1"/>
                </a:solidFill>
                <a:sym typeface="+mn-ea"/>
              </a:rPr>
              <a:t>6</a:t>
            </a:r>
            <a:r>
              <a:rPr lang="zh-CN" altLang="zh-CN" dirty="0">
                <a:solidFill>
                  <a:schemeClr val="tx1"/>
                </a:solidFill>
                <a:sym typeface="+mn-ea"/>
              </a:rPr>
              <a:t>版 第</a:t>
            </a:r>
            <a:r>
              <a:rPr lang="en-US" altLang="zh-CN" dirty="0">
                <a:solidFill>
                  <a:schemeClr val="tx1"/>
                </a:solidFill>
                <a:sym typeface="+mn-ea"/>
              </a:rPr>
              <a:t>150343</a:t>
            </a:r>
            <a:r>
              <a:rPr lang="zh-CN" altLang="zh-CN" dirty="0">
                <a:solidFill>
                  <a:schemeClr val="tx1"/>
                </a:solidFill>
                <a:sym typeface="+mn-ea"/>
              </a:rPr>
              <a:t>号</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【2】</a:t>
            </a:r>
            <a:r>
              <a:rPr lang="zh-CN" altLang="zh-CN" dirty="0">
                <a:solidFill>
                  <a:schemeClr val="tx1"/>
                </a:solidFill>
                <a:sym typeface="+mn-ea"/>
              </a:rPr>
              <a:t>《软件需求》 清华大学出版社</a:t>
            </a:r>
            <a:r>
              <a:rPr lang="en-US" altLang="zh-CN" dirty="0">
                <a:solidFill>
                  <a:schemeClr val="tx1"/>
                </a:solidFill>
                <a:sym typeface="+mn-ea"/>
              </a:rPr>
              <a:t> Karl </a:t>
            </a:r>
            <a:r>
              <a:rPr lang="en-US" altLang="zh-CN" dirty="0" err="1">
                <a:solidFill>
                  <a:schemeClr val="tx1"/>
                </a:solidFill>
                <a:sym typeface="+mn-ea"/>
              </a:rPr>
              <a:t>Wiegers</a:t>
            </a:r>
            <a:r>
              <a:rPr lang="en-US" altLang="zh-CN" dirty="0">
                <a:solidFill>
                  <a:schemeClr val="tx1"/>
                </a:solidFill>
                <a:sym typeface="+mn-ea"/>
              </a:rPr>
              <a:t>, Joy Beatty</a:t>
            </a:r>
            <a:r>
              <a:rPr lang="zh-CN" altLang="zh-CN" dirty="0">
                <a:solidFill>
                  <a:schemeClr val="tx1"/>
                </a:solidFill>
                <a:sym typeface="+mn-ea"/>
              </a:rPr>
              <a:t>著 李忠利 李淳 霍金健 孔晨辉 译</a:t>
            </a:r>
            <a:r>
              <a:rPr lang="en-US" altLang="zh-CN" dirty="0">
                <a:solidFill>
                  <a:schemeClr val="tx1"/>
                </a:solidFill>
                <a:sym typeface="+mn-ea"/>
              </a:rPr>
              <a:t> 2016</a:t>
            </a:r>
            <a:r>
              <a:rPr lang="zh-CN" altLang="zh-CN" dirty="0">
                <a:solidFill>
                  <a:schemeClr val="tx1"/>
                </a:solidFill>
                <a:sym typeface="+mn-ea"/>
              </a:rPr>
              <a:t>年</a:t>
            </a:r>
            <a:r>
              <a:rPr lang="en-US" altLang="zh-CN" dirty="0">
                <a:solidFill>
                  <a:schemeClr val="tx1"/>
                </a:solidFill>
                <a:sym typeface="+mn-ea"/>
              </a:rPr>
              <a:t>3</a:t>
            </a:r>
            <a:r>
              <a:rPr lang="zh-CN" altLang="zh-CN" dirty="0">
                <a:solidFill>
                  <a:schemeClr val="tx1"/>
                </a:solidFill>
                <a:sym typeface="+mn-ea"/>
              </a:rPr>
              <a:t>月第</a:t>
            </a:r>
            <a:r>
              <a:rPr lang="en-US" altLang="zh-CN" dirty="0">
                <a:solidFill>
                  <a:schemeClr val="tx1"/>
                </a:solidFill>
                <a:sym typeface="+mn-ea"/>
              </a:rPr>
              <a:t>3</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【3】</a:t>
            </a:r>
            <a:r>
              <a:rPr lang="zh-CN" altLang="zh-CN" dirty="0">
                <a:solidFill>
                  <a:schemeClr val="tx1"/>
                </a:solidFill>
                <a:sym typeface="+mn-ea"/>
              </a:rPr>
              <a:t>《</a:t>
            </a:r>
            <a:r>
              <a:rPr lang="en-US" altLang="zh-CN" dirty="0">
                <a:solidFill>
                  <a:schemeClr val="tx1"/>
                </a:solidFill>
                <a:sym typeface="+mn-ea"/>
              </a:rPr>
              <a:t>UML</a:t>
            </a:r>
            <a:r>
              <a:rPr lang="zh-CN" altLang="zh-CN" dirty="0">
                <a:solidFill>
                  <a:schemeClr val="tx1"/>
                </a:solidFill>
                <a:sym typeface="+mn-ea"/>
              </a:rPr>
              <a:t>用户指南》 人民邮电出版社 </a:t>
            </a:r>
            <a:r>
              <a:rPr lang="en-US" altLang="zh-CN" dirty="0">
                <a:solidFill>
                  <a:schemeClr val="tx1"/>
                </a:solidFill>
                <a:sym typeface="+mn-ea"/>
              </a:rPr>
              <a:t>Grady </a:t>
            </a:r>
            <a:r>
              <a:rPr lang="en-US" altLang="zh-CN" dirty="0" err="1">
                <a:solidFill>
                  <a:schemeClr val="tx1"/>
                </a:solidFill>
                <a:sym typeface="+mn-ea"/>
              </a:rPr>
              <a:t>Booch</a:t>
            </a:r>
            <a:r>
              <a:rPr lang="en-US" altLang="zh-CN" dirty="0">
                <a:solidFill>
                  <a:schemeClr val="tx1"/>
                </a:solidFill>
                <a:sym typeface="+mn-ea"/>
              </a:rPr>
              <a:t>, James Rumbaugh, Ivar Jacobson</a:t>
            </a:r>
            <a:r>
              <a:rPr lang="zh-CN" altLang="zh-CN" dirty="0">
                <a:solidFill>
                  <a:schemeClr val="tx1"/>
                </a:solidFill>
                <a:sym typeface="+mn-ea"/>
              </a:rPr>
              <a:t>著 邵维忠 麻志毅 马浩海 刘辉 译</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1</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【4】</a:t>
            </a:r>
            <a:r>
              <a:rPr lang="zh-CN" altLang="zh-CN" dirty="0">
                <a:solidFill>
                  <a:schemeClr val="tx1"/>
                </a:solidFill>
                <a:sym typeface="+mn-ea"/>
              </a:rPr>
              <a:t>《</a:t>
            </a:r>
            <a:r>
              <a:rPr lang="en-US" altLang="zh-CN" dirty="0">
                <a:solidFill>
                  <a:schemeClr val="tx1"/>
                </a:solidFill>
                <a:sym typeface="+mn-ea"/>
              </a:rPr>
              <a:t>UML2</a:t>
            </a:r>
            <a:r>
              <a:rPr lang="zh-CN" altLang="zh-CN" dirty="0">
                <a:solidFill>
                  <a:schemeClr val="tx1"/>
                </a:solidFill>
                <a:sym typeface="+mn-ea"/>
              </a:rPr>
              <a:t>基础、建模与设计教程》 清华大学出版社 杨弘平等</a:t>
            </a:r>
            <a:r>
              <a:rPr lang="en-US" altLang="zh-CN" dirty="0">
                <a:solidFill>
                  <a:schemeClr val="tx1"/>
                </a:solidFill>
                <a:sym typeface="+mn-ea"/>
              </a:rPr>
              <a:t> 2015</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【5】</a:t>
            </a:r>
            <a:r>
              <a:rPr lang="zh-CN" altLang="zh-CN" dirty="0">
                <a:solidFill>
                  <a:schemeClr val="tx1"/>
                </a:solidFill>
                <a:sym typeface="+mn-ea"/>
              </a:rPr>
              <a:t>《</a:t>
            </a:r>
            <a:r>
              <a:rPr lang="en-US" altLang="zh-CN" dirty="0">
                <a:solidFill>
                  <a:schemeClr val="tx1"/>
                </a:solidFill>
                <a:sym typeface="+mn-ea"/>
              </a:rPr>
              <a:t>IT</a:t>
            </a:r>
            <a:r>
              <a:rPr lang="zh-CN" altLang="zh-CN" dirty="0">
                <a:solidFill>
                  <a:schemeClr val="tx1"/>
                </a:solidFill>
                <a:sym typeface="+mn-ea"/>
              </a:rPr>
              <a:t>项目管理》 机械工业出版社 </a:t>
            </a:r>
            <a:r>
              <a:rPr lang="en-US" altLang="zh-CN" dirty="0">
                <a:solidFill>
                  <a:schemeClr val="tx1"/>
                </a:solidFill>
                <a:sym typeface="+mn-ea"/>
              </a:rPr>
              <a:t>Kathy Schwalbe</a:t>
            </a:r>
            <a:r>
              <a:rPr lang="zh-CN" altLang="zh-CN" dirty="0">
                <a:solidFill>
                  <a:schemeClr val="tx1"/>
                </a:solidFill>
                <a:sym typeface="+mn-ea"/>
              </a:rPr>
              <a:t>著 孙新波 朱珠 贾建锋 译</a:t>
            </a:r>
            <a:r>
              <a:rPr lang="en-US" altLang="zh-CN" dirty="0">
                <a:solidFill>
                  <a:schemeClr val="tx1"/>
                </a:solidFill>
                <a:sym typeface="+mn-ea"/>
              </a:rPr>
              <a:t> 2017</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zh-CN" altLang="zh-CN"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参考资料（续）</a:t>
            </a:r>
            <a:endParaRPr lang="zh-CN" altLang="en-US" sz="2800">
              <a:solidFill>
                <a:schemeClr val="bg1"/>
              </a:solidFill>
            </a:endParaRPr>
          </a:p>
        </p:txBody>
      </p:sp>
      <p:sp>
        <p:nvSpPr>
          <p:cNvPr id="3" name="文本框 2"/>
          <p:cNvSpPr txBox="1"/>
          <p:nvPr/>
        </p:nvSpPr>
        <p:spPr>
          <a:xfrm>
            <a:off x="2918460" y="1435735"/>
            <a:ext cx="6355080" cy="4246245"/>
          </a:xfrm>
          <a:prstGeom prst="rect">
            <a:avLst/>
          </a:prstGeom>
          <a:noFill/>
        </p:spPr>
        <p:txBody>
          <a:bodyPr wrap="square" rtlCol="0" anchor="t">
            <a:spAutoFit/>
          </a:bodyPr>
          <a:p>
            <a:endParaRPr lang="zh-CN" altLang="en-US" dirty="0">
              <a:solidFill>
                <a:schemeClr val="tx1"/>
              </a:solidFill>
            </a:endParaRPr>
          </a:p>
          <a:p>
            <a:r>
              <a:rPr lang="en-US" altLang="zh-CN" dirty="0">
                <a:solidFill>
                  <a:schemeClr val="tx1"/>
                </a:solidFill>
                <a:sym typeface="+mn-ea"/>
              </a:rPr>
              <a:t>【6】</a:t>
            </a:r>
            <a:r>
              <a:rPr lang="zh-CN" altLang="en-US" dirty="0">
                <a:solidFill>
                  <a:schemeClr val="tx1"/>
                </a:solidFill>
                <a:sym typeface="+mn-ea"/>
              </a:rPr>
              <a:t>案例库系统介绍</a:t>
            </a:r>
            <a:r>
              <a:rPr lang="en-US" altLang="zh-CN" dirty="0">
                <a:solidFill>
                  <a:schemeClr val="tx1"/>
                </a:solidFill>
                <a:sym typeface="+mn-ea"/>
              </a:rPr>
              <a:t>-</a:t>
            </a:r>
            <a:r>
              <a:rPr lang="zh-CN" altLang="en-US" dirty="0">
                <a:solidFill>
                  <a:schemeClr val="tx1"/>
                </a:solidFill>
                <a:sym typeface="+mn-ea"/>
              </a:rPr>
              <a:t>学院本科教学会议</a:t>
            </a:r>
            <a:r>
              <a:rPr lang="en-US" altLang="zh-CN" dirty="0">
                <a:solidFill>
                  <a:schemeClr val="tx1"/>
                </a:solidFill>
                <a:sym typeface="+mn-ea"/>
              </a:rPr>
              <a:t>-2010-3-6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【7】“</a:t>
            </a:r>
            <a:r>
              <a:rPr lang="zh-CN" altLang="en-US" dirty="0">
                <a:solidFill>
                  <a:schemeClr val="tx1"/>
                </a:solidFill>
                <a:sym typeface="+mn-ea"/>
              </a:rPr>
              <a:t>基于项目的案例学习系统”学习评价模型的设计与实现</a:t>
            </a:r>
            <a:r>
              <a:rPr lang="en-US" altLang="zh-CN" dirty="0">
                <a:solidFill>
                  <a:schemeClr val="tx1"/>
                </a:solidFill>
                <a:sym typeface="+mn-ea"/>
              </a:rPr>
              <a:t>-</a:t>
            </a:r>
            <a:r>
              <a:rPr lang="zh-CN" altLang="en-US" dirty="0">
                <a:solidFill>
                  <a:schemeClr val="tx1"/>
                </a:solidFill>
                <a:sym typeface="+mn-ea"/>
              </a:rPr>
              <a:t>王明成</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【8】</a:t>
            </a:r>
            <a:r>
              <a:rPr lang="zh-CN" altLang="en-US" dirty="0">
                <a:solidFill>
                  <a:schemeClr val="tx1"/>
                </a:solidFill>
                <a:sym typeface="+mn-ea"/>
              </a:rPr>
              <a:t>项目化案例对象的研究与设计</a:t>
            </a:r>
            <a:r>
              <a:rPr lang="en-US" altLang="zh-CN" dirty="0">
                <a:solidFill>
                  <a:schemeClr val="tx1"/>
                </a:solidFill>
                <a:sym typeface="+mn-ea"/>
              </a:rPr>
              <a:t>-</a:t>
            </a:r>
            <a:r>
              <a:rPr lang="zh-CN" altLang="en-US" dirty="0">
                <a:solidFill>
                  <a:schemeClr val="tx1"/>
                </a:solidFill>
                <a:sym typeface="+mn-ea"/>
              </a:rPr>
              <a:t>徐鹏飞</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【9】</a:t>
            </a:r>
            <a:r>
              <a:rPr lang="zh-CN" altLang="en-US" dirty="0">
                <a:solidFill>
                  <a:schemeClr val="tx1"/>
                </a:solidFill>
                <a:sym typeface="+mn-ea"/>
              </a:rPr>
              <a:t>项目化案例对象的研究与设计 </a:t>
            </a:r>
            <a:r>
              <a:rPr lang="en-US" altLang="zh-CN" dirty="0">
                <a:solidFill>
                  <a:schemeClr val="tx1"/>
                </a:solidFill>
                <a:sym typeface="+mn-ea"/>
              </a:rPr>
              <a:t>- </a:t>
            </a:r>
            <a:r>
              <a:rPr lang="zh-CN" altLang="en-US" dirty="0">
                <a:solidFill>
                  <a:schemeClr val="tx1"/>
                </a:solidFill>
                <a:sym typeface="+mn-ea"/>
              </a:rPr>
              <a:t>修改版</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【10】pbcls</a:t>
            </a:r>
            <a:r>
              <a:rPr lang="zh-CN" altLang="en-US" dirty="0">
                <a:solidFill>
                  <a:schemeClr val="tx1"/>
                </a:solidFill>
                <a:sym typeface="+mn-ea"/>
              </a:rPr>
              <a:t>用户手册</a:t>
            </a:r>
            <a:r>
              <a:rPr lang="en-US" altLang="zh-CN" dirty="0">
                <a:solidFill>
                  <a:schemeClr val="tx1"/>
                </a:solidFill>
                <a:sym typeface="+mn-ea"/>
              </a:rPr>
              <a:t>-2013-5-26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【11】</a:t>
            </a:r>
            <a:r>
              <a:rPr lang="zh-CN" altLang="en-US" dirty="0">
                <a:solidFill>
                  <a:schemeClr val="tx1"/>
                </a:solidFill>
                <a:sym typeface="+mn-ea"/>
              </a:rPr>
              <a:t>案例教学系统</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【12】</a:t>
            </a:r>
            <a:r>
              <a:rPr lang="zh-CN" altLang="en-US" dirty="0">
                <a:solidFill>
                  <a:schemeClr val="tx1"/>
                </a:solidFill>
                <a:sym typeface="+mn-ea"/>
              </a:rPr>
              <a:t>王朝成</a:t>
            </a:r>
            <a:r>
              <a:rPr lang="en-US" altLang="zh-CN" dirty="0">
                <a:solidFill>
                  <a:schemeClr val="tx1"/>
                </a:solidFill>
                <a:sym typeface="+mn-ea"/>
              </a:rPr>
              <a:t>-</a:t>
            </a:r>
            <a:r>
              <a:rPr lang="zh-CN" altLang="en-US" dirty="0">
                <a:solidFill>
                  <a:schemeClr val="tx1"/>
                </a:solidFill>
                <a:sym typeface="+mn-ea"/>
              </a:rPr>
              <a:t>基于项目的案例学习系统</a:t>
            </a:r>
            <a:r>
              <a:rPr lang="en-US" altLang="zh-CN" dirty="0">
                <a:solidFill>
                  <a:schemeClr val="tx1"/>
                </a:solidFill>
                <a:sym typeface="+mn-ea"/>
              </a:rPr>
              <a:t>-</a:t>
            </a:r>
            <a:r>
              <a:rPr lang="zh-CN" altLang="en-US" dirty="0">
                <a:solidFill>
                  <a:schemeClr val="tx1"/>
                </a:solidFill>
                <a:sym typeface="+mn-ea"/>
              </a:rPr>
              <a:t>最终版</a:t>
            </a:r>
            <a:endParaRPr lang="zh-CN" altLang="en-US"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绩效评价 </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a:t>
            </a:r>
            <a:endParaRPr lang="zh-CN" altLang="en-US" sz="2800">
              <a:solidFill>
                <a:schemeClr val="bg1"/>
              </a:solidFill>
            </a:endParaRPr>
          </a:p>
        </p:txBody>
      </p:sp>
      <p:graphicFrame>
        <p:nvGraphicFramePr>
          <p:cNvPr id="2" name="表格 1"/>
          <p:cNvGraphicFramePr/>
          <p:nvPr>
            <p:custDataLst>
              <p:tags r:id="rId1"/>
            </p:custDataLst>
          </p:nvPr>
        </p:nvGraphicFramePr>
        <p:xfrm>
          <a:off x="609600" y="2934208"/>
          <a:ext cx="29544010" cy="4991100"/>
        </p:xfrm>
        <a:graphic>
          <a:graphicData uri="http://schemas.openxmlformats.org/drawingml/2006/table">
            <a:tbl>
              <a:tblPr firstRow="1" bandRow="1">
                <a:tableStyleId>{5C22544A-7EE6-4342-B048-85BDC9FD1C3A}</a:tableStyleId>
              </a:tblPr>
              <a:tblGrid>
                <a:gridCol w="316865"/>
                <a:gridCol w="1292860"/>
                <a:gridCol w="596265"/>
                <a:gridCol w="657860"/>
                <a:gridCol w="563245"/>
                <a:gridCol w="563245"/>
                <a:gridCol w="563245"/>
                <a:gridCol w="487680"/>
                <a:gridCol w="506730"/>
                <a:gridCol w="482600"/>
                <a:gridCol w="497205"/>
                <a:gridCol w="539750"/>
                <a:gridCol w="525145"/>
                <a:gridCol w="478155"/>
                <a:gridCol w="464185"/>
                <a:gridCol w="478155"/>
                <a:gridCol w="530225"/>
                <a:gridCol w="468630"/>
                <a:gridCol w="468630"/>
                <a:gridCol w="492125"/>
              </a:tblGrid>
              <a:tr h="160655">
                <a:tc>
                  <a:txBody>
                    <a:bodyPr/>
                    <a:p>
                      <a:pPr indent="0" algn="ctr">
                        <a:buNone/>
                      </a:pPr>
                      <a:r>
                        <a:rPr lang="zh-CN" sz="400" b="1">
                          <a:solidFill>
                            <a:srgbClr val="FF0000"/>
                          </a:solidFill>
                          <a:latin typeface="Arial" panose="020B0604020202090204" pitchFamily="34" charset="0"/>
                          <a:ea typeface="等线" panose="02010600030101010101" charset="-122"/>
                        </a:rPr>
                        <a:t>标准项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绩效检查项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郭岳（PM）</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杨海波</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杨寒凌</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周南</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李骏</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叶瑶毓</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61290">
                <a:tc>
                  <a:txBody>
                    <a:bodyPr/>
                    <a:p>
                      <a:pPr indent="0" algn="ctr">
                        <a:buNone/>
                      </a:pP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权重</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1.1</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是否按时完成分配任务？</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分配任务是否符合小组规定的格式要求？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分配任务是否按照评审条目要求完成？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分配任务是否按照软件项目管理以及需求分析要求完成？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分配任务是否按照组长的要求完成？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0340">
                <a:tc>
                  <a:txBody>
                    <a:bodyPr/>
                    <a:p>
                      <a:pPr indent="0" algn="ctr">
                        <a:buNone/>
                      </a:pPr>
                      <a:r>
                        <a:rPr lang="en-US" sz="400" b="0">
                          <a:solidFill>
                            <a:srgbClr val="000000"/>
                          </a:solidFill>
                          <a:latin typeface="等线" panose="02010600030101010101" charset="-122"/>
                        </a:rPr>
                        <a:t>1.6</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分配任务是否及时上传git?上传是否否符合commit要求?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r>
                        <a:rPr lang="en-US" sz="400" b="0">
                          <a:solidFill>
                            <a:srgbClr val="000000"/>
                          </a:solidFill>
                          <a:latin typeface="等线" panose="02010600030101010101" charset="-122"/>
                        </a:rPr>
                        <a:t>1.7</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是否参与小组会议？参与度如何？</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solidFill>
                      <a:srgbClr val="F2F2F2"/>
                    </a:solid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总分合计（百分制）:</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en-US" sz="400" b="1">
                          <a:solidFill>
                            <a:srgbClr val="FF0000"/>
                          </a:solidFill>
                          <a:latin typeface="等线" panose="02010600030101010101" charset="-122"/>
                        </a:rPr>
                        <a:t>95.43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90.28571429</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88.00 </a:t>
                      </a:r>
                      <a:endParaRPr lang="en-US" altLang="en-US" sz="400" b="1">
                        <a:solidFill>
                          <a:srgbClr val="FF0000"/>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88.29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71.14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绩效评价（续）</a:t>
            </a:r>
            <a:endParaRPr lang="zh-CN" altLang="en-US" sz="2800">
              <a:solidFill>
                <a:schemeClr val="bg1"/>
              </a:solidFill>
            </a:endParaRPr>
          </a:p>
        </p:txBody>
      </p:sp>
      <p:graphicFrame>
        <p:nvGraphicFramePr>
          <p:cNvPr id="2" name="表格 1"/>
          <p:cNvGraphicFramePr/>
          <p:nvPr>
            <p:custDataLst>
              <p:tags r:id="rId1"/>
            </p:custDataLst>
          </p:nvPr>
        </p:nvGraphicFramePr>
        <p:xfrm>
          <a:off x="1910715" y="1966595"/>
          <a:ext cx="8531225" cy="2675890"/>
        </p:xfrm>
        <a:graphic>
          <a:graphicData uri="http://schemas.openxmlformats.org/drawingml/2006/table">
            <a:tbl>
              <a:tblPr firstRow="1" bandRow="1">
                <a:tableStyleId>{5940675A-B579-460E-94D1-54222C63F5DA}</a:tableStyleId>
              </a:tblPr>
              <a:tblGrid>
                <a:gridCol w="1706245"/>
                <a:gridCol w="1706245"/>
                <a:gridCol w="1706245"/>
                <a:gridCol w="1706245"/>
                <a:gridCol w="1706245"/>
              </a:tblGrid>
              <a:tr h="381000">
                <a:tc>
                  <a:txBody>
                    <a:bodyPr/>
                    <a:p>
                      <a:pPr algn="ctr">
                        <a:buNone/>
                      </a:pPr>
                      <a:r>
                        <a:rPr lang="zh-CN" altLang="en-US"/>
                        <a:t>组员</a:t>
                      </a:r>
                      <a:endParaRPr lang="zh-CN" altLang="en-US"/>
                    </a:p>
                  </a:txBody>
                  <a:tcPr anchor="ctr" anchorCtr="0"/>
                </a:tc>
                <a:tc>
                  <a:txBody>
                    <a:bodyPr/>
                    <a:p>
                      <a:pPr algn="ctr">
                        <a:buNone/>
                      </a:pPr>
                      <a:r>
                        <a:rPr lang="zh-CN" altLang="en-US"/>
                        <a:t>自评</a:t>
                      </a:r>
                      <a:endParaRPr lang="zh-CN" altLang="en-US"/>
                    </a:p>
                  </a:txBody>
                  <a:tcPr anchor="ctr" anchorCtr="0"/>
                </a:tc>
                <a:tc>
                  <a:txBody>
                    <a:bodyPr/>
                    <a:p>
                      <a:pPr algn="ctr">
                        <a:buNone/>
                      </a:pPr>
                      <a:r>
                        <a:rPr lang="zh-CN" altLang="en-US"/>
                        <a:t>组评</a:t>
                      </a:r>
                      <a:endParaRPr lang="zh-CN" altLang="en-US"/>
                    </a:p>
                  </a:txBody>
                  <a:tcPr anchor="ctr" anchorCtr="0"/>
                </a:tc>
                <a:tc>
                  <a:txBody>
                    <a:bodyPr/>
                    <a:p>
                      <a:pPr algn="ctr">
                        <a:buNone/>
                      </a:pPr>
                      <a:r>
                        <a:rPr lang="zh-CN" altLang="en-US"/>
                        <a:t>组长评价</a:t>
                      </a:r>
                      <a:endParaRPr lang="zh-CN" altLang="en-US"/>
                    </a:p>
                  </a:txBody>
                  <a:tcPr anchor="ctr" anchorCtr="0"/>
                </a:tc>
                <a:tc>
                  <a:txBody>
                    <a:bodyPr/>
                    <a:p>
                      <a:pPr algn="ctr">
                        <a:buNone/>
                      </a:pPr>
                      <a:r>
                        <a:rPr lang="zh-CN" altLang="en-US"/>
                        <a:t>分数</a:t>
                      </a:r>
                      <a:endParaRPr lang="zh-CN" altLang="en-US"/>
                    </a:p>
                  </a:txBody>
                  <a:tcPr anchor="ctr" anchorCtr="0"/>
                </a:tc>
              </a:tr>
              <a:tr h="389890">
                <a:tc>
                  <a:txBody>
                    <a:bodyPr/>
                    <a:p>
                      <a:pPr>
                        <a:buNone/>
                      </a:pPr>
                      <a:r>
                        <a:rPr lang="zh-CN" altLang="en-US"/>
                        <a:t>郭岳</a:t>
                      </a:r>
                      <a:endParaRPr lang="zh-CN" altLang="en-US"/>
                    </a:p>
                  </a:txBody>
                  <a:tcP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95.43 </a:t>
                      </a:r>
                      <a:endParaRPr lang="en-US" altLang="en-US" sz="1400">
                        <a:solidFill>
                          <a:srgbClr val="FF0000"/>
                        </a:solidFill>
                      </a:endParaRPr>
                    </a:p>
                  </a:txBody>
                  <a:tcPr marL="12700" marR="12700" marT="12700" vert="horz" anchor="ctr"/>
                </a:tc>
              </a:tr>
              <a:tr h="381000">
                <a:tc>
                  <a:txBody>
                    <a:bodyPr/>
                    <a:p>
                      <a:pPr>
                        <a:buNone/>
                      </a:pPr>
                      <a:r>
                        <a:rPr lang="zh-CN" altLang="en-US"/>
                        <a:t>杨海波</a:t>
                      </a:r>
                      <a:endParaRPr lang="zh-CN" altLang="en-US"/>
                    </a:p>
                  </a:txBody>
                  <a:tcPr/>
                </a:tc>
                <a:tc>
                  <a:txBody>
                    <a:bodyPr/>
                    <a:p>
                      <a:pPr indent="0" algn="ctr">
                        <a:buNone/>
                      </a:pPr>
                      <a:r>
                        <a:rPr lang="en-US" sz="1200" b="1">
                          <a:solidFill>
                            <a:srgbClr val="ED7D31"/>
                          </a:solidFill>
                          <a:latin typeface="等线" panose="02010600030101010101" charset="-122"/>
                        </a:rPr>
                        <a:t>29</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91.14 </a:t>
                      </a:r>
                      <a:endParaRPr lang="en-US" altLang="en-US" sz="1400">
                        <a:solidFill>
                          <a:srgbClr val="FF0000"/>
                        </a:solidFill>
                      </a:endParaRPr>
                    </a:p>
                  </a:txBody>
                  <a:tcPr marL="12700" marR="12700" marT="12700" vert="horz" anchor="ctr"/>
                </a:tc>
              </a:tr>
              <a:tr h="381000">
                <a:tc>
                  <a:txBody>
                    <a:bodyPr/>
                    <a:p>
                      <a:pPr>
                        <a:buNone/>
                      </a:pPr>
                      <a:r>
                        <a:rPr lang="zh-CN" altLang="en-US"/>
                        <a:t>杨寒凌</a:t>
                      </a:r>
                      <a:endParaRPr lang="zh-CN" altLang="en-US"/>
                    </a:p>
                  </a:txBody>
                  <a:tcP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90.28571429</a:t>
                      </a:r>
                      <a:endParaRPr lang="en-US" altLang="en-US" sz="1400">
                        <a:solidFill>
                          <a:srgbClr val="FF0000"/>
                        </a:solidFill>
                      </a:endParaRPr>
                    </a:p>
                  </a:txBody>
                  <a:tcPr marL="12700" marR="12700" marT="12700" vert="horz" anchor="ctr"/>
                </a:tc>
              </a:tr>
              <a:tr h="381000">
                <a:tc>
                  <a:txBody>
                    <a:bodyPr/>
                    <a:p>
                      <a:pPr>
                        <a:buNone/>
                      </a:pPr>
                      <a:r>
                        <a:rPr lang="zh-CN" altLang="en-US"/>
                        <a:t>周南</a:t>
                      </a:r>
                      <a:endParaRPr lang="zh-CN" altLang="en-US"/>
                    </a:p>
                  </a:txBody>
                  <a:tcP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29</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88.00 </a:t>
                      </a:r>
                      <a:endParaRPr lang="en-US" altLang="en-US" sz="1400">
                        <a:solidFill>
                          <a:srgbClr val="FF0000"/>
                        </a:solidFill>
                      </a:endParaRPr>
                    </a:p>
                  </a:txBody>
                  <a:tcPr marL="12700" marR="12700" marT="12700" vert="horz" anchor="ctr"/>
                </a:tc>
              </a:tr>
              <a:tr h="381000">
                <a:tc>
                  <a:txBody>
                    <a:bodyPr/>
                    <a:p>
                      <a:pPr>
                        <a:buNone/>
                      </a:pPr>
                      <a:r>
                        <a:rPr lang="zh-CN" altLang="en-US"/>
                        <a:t>李骏</a:t>
                      </a:r>
                      <a:endParaRPr lang="zh-CN" altLang="en-US"/>
                    </a:p>
                  </a:txBody>
                  <a:tcP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88.29 </a:t>
                      </a:r>
                      <a:endParaRPr lang="en-US" altLang="en-US" sz="1400">
                        <a:solidFill>
                          <a:srgbClr val="FF0000"/>
                        </a:solidFill>
                      </a:endParaRPr>
                    </a:p>
                  </a:txBody>
                  <a:tcPr marL="12700" marR="12700" marT="12700" vert="horz" anchor="ctr"/>
                </a:tc>
              </a:tr>
              <a:tr h="381000">
                <a:tc>
                  <a:txBody>
                    <a:bodyPr/>
                    <a:p>
                      <a:pPr>
                        <a:buNone/>
                      </a:pPr>
                      <a:r>
                        <a:rPr lang="zh-CN" altLang="en-US"/>
                        <a:t>叶瑶毓</a:t>
                      </a:r>
                      <a:endParaRPr lang="zh-CN" altLang="en-US"/>
                    </a:p>
                  </a:txBody>
                  <a:tcP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100" b="1">
                          <a:solidFill>
                            <a:srgbClr val="FF0000"/>
                          </a:solidFill>
                          <a:latin typeface="等线" panose="02010600030101010101" charset="-122"/>
                        </a:rPr>
                        <a:t>71.14 </a:t>
                      </a:r>
                      <a:endParaRPr lang="en-US" altLang="en-US" sz="1100" b="1">
                        <a:solidFill>
                          <a:srgbClr val="FF0000"/>
                        </a:solidFill>
                        <a:latin typeface="等线" panose="02010600030101010101" charset="-122"/>
                      </a:endParaRPr>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35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
          <p:cNvSpPr txBox="1"/>
          <p:nvPr/>
        </p:nvSpPr>
        <p:spPr>
          <a:xfrm>
            <a:off x="2560638" y="2273300"/>
            <a:ext cx="6783387" cy="977265"/>
          </a:xfrm>
          <a:prstGeom prst="rect">
            <a:avLst/>
          </a:prstGeom>
          <a:noFill/>
        </p:spPr>
        <p:txBody>
          <a:bodyPr>
            <a:spAutoFit/>
          </a:bodyPr>
          <a:lstStyle/>
          <a:p>
            <a:pPr algn="ctr">
              <a:lnSpc>
                <a:spcPct val="80000"/>
              </a:lnSpc>
              <a:defRPr/>
            </a:pPr>
            <a:r>
              <a:rPr lang="en-US" sz="7200" b="1" dirty="0">
                <a:ln w="28575">
                  <a:noFill/>
                </a:ln>
                <a:solidFill>
                  <a:schemeClr val="tx1">
                    <a:lumMod val="65000"/>
                    <a:lumOff val="35000"/>
                  </a:schemeClr>
                </a:solidFill>
              </a:rPr>
              <a:t>Thank You</a:t>
            </a:r>
            <a:endParaRPr lang="en-US" sz="7200" b="1" dirty="0">
              <a:ln w="28575">
                <a:noFill/>
              </a:ln>
              <a:solidFill>
                <a:schemeClr val="tx1">
                  <a:lumMod val="65000"/>
                  <a:lumOff val="35000"/>
                </a:schemeClr>
              </a:solidFill>
            </a:endParaRPr>
          </a:p>
        </p:txBody>
      </p:sp>
      <p:sp>
        <p:nvSpPr>
          <p:cNvPr id="35" name="TextBox 6"/>
          <p:cNvSpPr txBox="1"/>
          <p:nvPr/>
        </p:nvSpPr>
        <p:spPr>
          <a:xfrm>
            <a:off x="4085590" y="4415473"/>
            <a:ext cx="3733800" cy="435610"/>
          </a:xfrm>
          <a:prstGeom prst="rect">
            <a:avLst/>
          </a:prstGeom>
          <a:noFill/>
        </p:spPr>
        <p:txBody>
          <a:bodyPr>
            <a:spAutoFit/>
          </a:bodyPr>
          <a:lstStyle/>
          <a:p>
            <a:pPr algn="ctr">
              <a:lnSpc>
                <a:spcPct val="80000"/>
              </a:lnSpc>
              <a:defRPr/>
            </a:pPr>
            <a:r>
              <a:rPr lang="en-US" sz="2800" dirty="0">
                <a:solidFill>
                  <a:schemeClr val="bg1">
                    <a:lumMod val="65000"/>
                  </a:schemeClr>
                </a:solidFill>
              </a:rPr>
              <a:t>G10</a:t>
            </a:r>
            <a:endParaRPr lang="en-US" sz="2800" dirty="0">
              <a:solidFill>
                <a:schemeClr val="bg1">
                  <a:lumMod val="65000"/>
                </a:schemeClr>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1000" fill="hold"/>
                                        <p:tgtEl>
                                          <p:spTgt spid="31"/>
                                        </p:tgtEl>
                                        <p:attrNameLst>
                                          <p:attrName>ppt_y</p:attrName>
                                        </p:attrNameLst>
                                      </p:cBhvr>
                                      <p:tavLst>
                                        <p:tav tm="0">
                                          <p:val>
                                            <p:strVal val="#ppt_y"/>
                                          </p:val>
                                        </p:tav>
                                        <p:tav tm="100000">
                                          <p:val>
                                            <p:strVal val="#ppt_y"/>
                                          </p:val>
                                        </p:tav>
                                      </p:tavLst>
                                    </p:anim>
                                    <p:anim calcmode="lin" valueType="num">
                                      <p:cBhvr>
                                        <p:cTn id="13" dur="10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10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00" tmFilter="0,0; .5, 1; 1, 1"/>
                                        <p:tgtEl>
                                          <p:spTgt spid="31"/>
                                        </p:tgtEl>
                                      </p:cBhvr>
                                    </p:animEffect>
                                  </p:childTnLst>
                                </p:cTn>
                              </p:par>
                            </p:childTnLst>
                          </p:cTn>
                        </p:par>
                        <p:par>
                          <p:cTn id="16" fill="hold">
                            <p:stCondLst>
                              <p:cond delay="23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35"/>
                                        </p:tgtEl>
                                        <p:attrNameLst>
                                          <p:attrName>ppt_y</p:attrName>
                                        </p:attrNameLst>
                                      </p:cBhvr>
                                      <p:tavLst>
                                        <p:tav tm="0">
                                          <p:val>
                                            <p:strVal val="#ppt_y"/>
                                          </p:val>
                                        </p:tav>
                                        <p:tav tm="100000">
                                          <p:val>
                                            <p:strVal val="#ppt_y"/>
                                          </p:val>
                                        </p:tav>
                                      </p:tavLst>
                                    </p:anim>
                                    <p:anim calcmode="lin" valueType="num">
                                      <p:cBhvr>
                                        <p:cTn id="21"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3"/>
          <p:cNvGraphicFramePr/>
          <p:nvPr/>
        </p:nvGraphicFramePr>
        <p:xfrm>
          <a:off x="2206625" y="1281430"/>
          <a:ext cx="7296785" cy="4664710"/>
        </p:xfrm>
        <a:graphic>
          <a:graphicData uri="http://schemas.openxmlformats.org/presentationml/2006/ole">
            <mc:AlternateContent xmlns:mc="http://schemas.openxmlformats.org/markup-compatibility/2006">
              <mc:Choice xmlns:v="urn:schemas-microsoft-com:vml" Requires="v">
                <p:oleObj spid="_x0000_s3076" name="" r:id="rId1" imgW="8480425" imgH="5679440" progId="Visio.Drawing.15">
                  <p:embed/>
                </p:oleObj>
              </mc:Choice>
              <mc:Fallback>
                <p:oleObj name="" r:id="rId1" imgW="8480425" imgH="5679440" progId="Visio.Drawing.15">
                  <p:embed/>
                  <p:pic>
                    <p:nvPicPr>
                      <p:cNvPr id="0" name="图片 3075"/>
                      <p:cNvPicPr/>
                      <p:nvPr/>
                    </p:nvPicPr>
                    <p:blipFill>
                      <a:blip r:embed="rId2"/>
                      <a:stretch>
                        <a:fillRect/>
                      </a:stretch>
                    </p:blipFill>
                    <p:spPr>
                      <a:xfrm>
                        <a:off x="2206625" y="1281430"/>
                        <a:ext cx="7296785" cy="4664710"/>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上下文图</a:t>
            </a:r>
            <a:endParaRPr lang="zh-CN" altLang="en-US" sz="2800">
              <a:solidFill>
                <a:schemeClr val="bg1"/>
              </a:solidFill>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用户群分类</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用户群分类</a:t>
            </a:r>
            <a:endParaRPr lang="zh-CN" altLang="en-US" sz="2800">
              <a:solidFill>
                <a:schemeClr val="bg1"/>
              </a:solidFill>
            </a:endParaRPr>
          </a:p>
        </p:txBody>
      </p:sp>
      <p:graphicFrame>
        <p:nvGraphicFramePr>
          <p:cNvPr id="2" name="表格 1"/>
          <p:cNvGraphicFramePr/>
          <p:nvPr>
            <p:custDataLst>
              <p:tags r:id="rId1"/>
            </p:custDataLst>
          </p:nvPr>
        </p:nvGraphicFramePr>
        <p:xfrm>
          <a:off x="2266733" y="1484630"/>
          <a:ext cx="7658100" cy="3860165"/>
        </p:xfrm>
        <a:graphic>
          <a:graphicData uri="http://schemas.openxmlformats.org/drawingml/2006/table">
            <a:tbl>
              <a:tblPr firstRow="1" bandRow="1">
                <a:tableStyleId>{5940675A-B579-460E-94D1-54222C63F5DA}</a:tableStyleId>
              </a:tblPr>
              <a:tblGrid>
                <a:gridCol w="1046480"/>
                <a:gridCol w="1507490"/>
                <a:gridCol w="1275715"/>
                <a:gridCol w="1275080"/>
                <a:gridCol w="1275715"/>
                <a:gridCol w="1277620"/>
              </a:tblGrid>
              <a:tr h="390525">
                <a:tc>
                  <a:txBody>
                    <a:bodyPr/>
                    <a:p>
                      <a:pPr indent="0" algn="ctr">
                        <a:buNone/>
                      </a:pPr>
                      <a:r>
                        <a:rPr lang="en-US" sz="1000" b="1">
                          <a:latin typeface="Times New Roman" panose="02020503050405090304" charset="0"/>
                          <a:cs typeface="Times New Roman" panose="02020503050405090304" charset="0"/>
                        </a:rPr>
                        <a:t>用户类别</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从访问权限或安全级别分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业务操作中执行的任务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使用产品的频率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应用领域专业技能经验</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计算机专业技能经验</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700405">
                <a:tc>
                  <a:txBody>
                    <a:bodyPr/>
                    <a:p>
                      <a:pPr indent="0" algn="ctr">
                        <a:buNone/>
                      </a:pPr>
                      <a:r>
                        <a:rPr lang="en-US" sz="1000" b="0">
                          <a:latin typeface="Times New Roman" panose="02020503050405090304" charset="0"/>
                          <a:cs typeface="Times New Roman" panose="02020503050405090304" charset="0"/>
                        </a:rPr>
                        <a:t>学生</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案例模拟（学习）</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长期使用（很高）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初学者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初学者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lgn="ctr">
                        <a:buNone/>
                      </a:pPr>
                      <a:r>
                        <a:rPr lang="en-US" sz="1000" b="0">
                          <a:latin typeface="Times New Roman" panose="02020503050405090304" charset="0"/>
                          <a:cs typeface="Times New Roman" panose="02020503050405090304" charset="0"/>
                        </a:rPr>
                        <a:t>教师</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指导案例模拟</a:t>
                      </a:r>
                      <a:r>
                        <a:rPr lang="en-US" sz="1000" b="0">
                          <a:latin typeface="宋体" panose="02010600030101010101" pitchFamily="2" charset="-122"/>
                          <a:ea typeface="宋体" panose="02010600030101010101" pitchFamily="2" charset="-122"/>
                          <a:cs typeface="宋体" panose="02010600030101010101" pitchFamily="2" charset="-122"/>
                        </a:rPr>
                        <a:t>，并可进行适当编辑</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定期使用（一般）</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不确定</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lgn="ctr">
                        <a:buNone/>
                      </a:pPr>
                      <a:r>
                        <a:rPr lang="en-US" sz="1000" b="0">
                          <a:latin typeface="Times New Roman" panose="02020503050405090304" charset="0"/>
                          <a:cs typeface="Times New Roman" panose="02020503050405090304" charset="0"/>
                        </a:rPr>
                        <a:t>管理员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管理员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用户管理，案例管理</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长期使用（很高）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6565">
                <a:tc>
                  <a:txBody>
                    <a:bodyPr/>
                    <a:p>
                      <a:pPr indent="0" algn="ctr">
                        <a:buNone/>
                      </a:pPr>
                      <a:r>
                        <a:rPr lang="en-US" sz="1000" b="0">
                          <a:latin typeface="Times New Roman" panose="02020503050405090304" charset="0"/>
                          <a:cs typeface="Times New Roman" panose="02020503050405090304" charset="0"/>
                        </a:rPr>
                        <a:t>案例</a:t>
                      </a:r>
                      <a:r>
                        <a:rPr lang="en-US" sz="1000" b="0">
                          <a:latin typeface="宋体" panose="02010600030101010101" pitchFamily="2" charset="-122"/>
                          <a:ea typeface="宋体" panose="02010600030101010101" pitchFamily="2" charset="-122"/>
                          <a:cs typeface="宋体" panose="02010600030101010101" pitchFamily="2" charset="-122"/>
                        </a:rPr>
                        <a:t>发布者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发布案例</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偶尔使用（低）</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有丰富经验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不确定</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相关软件公司hr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来宾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查看优秀案例，优秀学生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偶尔使用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不确定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相关软件培训人员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来宾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查看优秀案例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偶尔使用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graphicFrame>
        <p:nvGraphicFramePr>
          <p:cNvPr id="3" name="表格 2"/>
          <p:cNvGraphicFramePr/>
          <p:nvPr>
            <p:custDataLst>
              <p:tags r:id="rId1"/>
            </p:custDataLst>
          </p:nvPr>
        </p:nvGraphicFramePr>
        <p:xfrm>
          <a:off x="3276917" y="792035"/>
          <a:ext cx="6449695" cy="5369560"/>
        </p:xfrm>
        <a:graphic>
          <a:graphicData uri="http://schemas.openxmlformats.org/drawingml/2006/table">
            <a:tbl>
              <a:tblPr firstRow="1" bandRow="1">
                <a:tableStyleId>{5940675A-B579-460E-94D1-54222C63F5DA}</a:tableStyleId>
              </a:tblPr>
              <a:tblGrid>
                <a:gridCol w="584835"/>
                <a:gridCol w="590550"/>
                <a:gridCol w="1195705"/>
                <a:gridCol w="1136015"/>
                <a:gridCol w="1586230"/>
                <a:gridCol w="1356360"/>
              </a:tblGrid>
              <a:tr h="308610">
                <a:tc>
                  <a:txBody>
                    <a:bodyPr/>
                    <a:p>
                      <a:pPr indent="0" algn="ctr">
                        <a:buNone/>
                      </a:pPr>
                      <a:r>
                        <a:rPr lang="en-US" sz="800" b="1">
                          <a:latin typeface="Times New Roman" panose="02020503050405090304" charset="0"/>
                          <a:cs typeface="Times New Roman" panose="02020503050405090304" charset="0"/>
                        </a:rPr>
                        <a:t>姓名</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职位</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项目角色</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选择原因</a:t>
                      </a:r>
                      <a:endParaRPr lang="en-US" altLang="en-US" sz="800" b="1">
                        <a:latin typeface="Times New Roman" panose="02020503050405090304" charset="0"/>
                        <a:ea typeface="Times New Roman" panose="02020503050405090304" charset="0"/>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角色职责</a:t>
                      </a:r>
                      <a:endParaRPr lang="en-US" altLang="en-US" sz="800" b="1">
                        <a:latin typeface="Times New Roman" panose="02020503050405090304" charset="0"/>
                        <a:ea typeface="Times New Roman" panose="02020503050405090304" charset="0"/>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代表职责</a:t>
                      </a:r>
                      <a:endParaRPr lang="en-US" altLang="en-US" sz="800" b="1">
                        <a:latin typeface="Times New Roman" panose="02020503050405090304" charset="0"/>
                        <a:ea typeface="Times New Roman" panose="02020503050405090304" charset="0"/>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843915">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杨枨</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教师</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教师用户代表</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作为该项目的提出者，具有丰富的软件开发经验，可以作为教师用户代表 </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在系统中扮演可以指导者身份，</a:t>
                      </a:r>
                      <a:r>
                        <a:rPr lang="en-US" sz="800" b="0">
                          <a:latin typeface="Times New Roman" panose="02020503050405090304" charset="0"/>
                          <a:ea typeface="仿宋" panose="02010609060101010101" charset="-122"/>
                          <a:cs typeface="宋体" panose="02010600030101010101" pitchFamily="2" charset="-122"/>
                        </a:rPr>
                        <a:t>在项目中进行指导</a:t>
                      </a:r>
                      <a:r>
                        <a:rPr lang="en-US" sz="800" b="0">
                          <a:latin typeface="Times New Roman" panose="02020503050405090304" charset="0"/>
                          <a:ea typeface="仿宋" panose="02010609060101010101" charset="-122"/>
                          <a:cs typeface="Times New Roman" panose="02020503050405090304" charset="0"/>
                        </a:rPr>
                        <a:t>，并对项目进度进行管理控制。</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确认相应的教师用户需求，确认相应的原型界面</a:t>
                      </a:r>
                      <a:r>
                        <a:rPr lang="en-US" sz="800" b="0">
                          <a:latin typeface="Times New Roman" panose="02020503050405090304" charset="0"/>
                          <a:ea typeface="仿宋" panose="02010609060101010101" charset="-122"/>
                          <a:cs typeface="Times New Roman" panose="02020503050405090304" charset="0"/>
                        </a:rPr>
                        <a:t>帮助项目小组对</a:t>
                      </a:r>
                      <a:r>
                        <a:rPr lang="en-US" sz="800" b="0">
                          <a:latin typeface="Times New Roman" panose="02020503050405090304" charset="0"/>
                          <a:ea typeface="仿宋" panose="02010609060101010101" charset="-122"/>
                          <a:cs typeface="宋体" panose="02010600030101010101" pitchFamily="2" charset="-122"/>
                        </a:rPr>
                        <a:t>教师</a:t>
                      </a:r>
                      <a:r>
                        <a:rPr lang="en-US" sz="800" b="0">
                          <a:latin typeface="Times New Roman" panose="02020503050405090304" charset="0"/>
                          <a:ea typeface="仿宋" panose="02010609060101010101" charset="-122"/>
                          <a:cs typeface="Times New Roman" panose="02020503050405090304" charset="0"/>
                        </a:rPr>
                        <a:t>用户需求优先级进行打分。</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皮浩尘</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研究生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管理员用户代表</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具备丰富的项目开发经历和充实的软件工程知识</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在系统中管理所有的案例，项目，用户等的数据库数据。</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提供管理员用户需求，确认管理员界面原型，帮助项目小组对管理员户需求优先级进行打分。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张洛嘉</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学生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同选题小组组长，对系统较为了解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在系统中主要参与项目的角色扮演，在做项目的过程中进行学习。</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高兴欣</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学生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同选题小组组长，对系统较为了解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在系统中主要参与项目的角色扮演，在做项目的过程中进行学习。</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915">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俞佳琪</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学生</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不做项目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根据他人案例教学项目进行学习</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苏东来</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学生</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不做项目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根据他人案例教学项目进行学习</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tags/tag1.xml><?xml version="1.0" encoding="utf-8"?>
<p:tagLst xmlns:p="http://schemas.openxmlformats.org/presentationml/2006/main">
  <p:tag name="KSO_WM_UNIT_TABLE_BEAUTIFY" val="smartTable{1bbc0e29-c465-46cc-be9f-334f29328259}"/>
</p:tagLst>
</file>

<file path=ppt/tags/tag2.xml><?xml version="1.0" encoding="utf-8"?>
<p:tagLst xmlns:p="http://schemas.openxmlformats.org/presentationml/2006/main">
  <p:tag name="KSO_WM_UNIT_TABLE_BEAUTIFY" val="smartTable{ceafa8d7-74e5-45e8-ae7a-c5fac092c30b}"/>
</p:tagLst>
</file>

<file path=ppt/tags/tag3.xml><?xml version="1.0" encoding="utf-8"?>
<p:tagLst xmlns:p="http://schemas.openxmlformats.org/presentationml/2006/main">
  <p:tag name="KSO_WM_UNIT_TABLE_BEAUTIFY" val="smartTable{380aa075-85d3-440c-8551-8c7fea4e2cc2}"/>
</p:tagLst>
</file>

<file path=ppt/tags/tag4.xml><?xml version="1.0" encoding="utf-8"?>
<p:tagLst xmlns:p="http://schemas.openxmlformats.org/presentationml/2006/main">
  <p:tag name="KSO_WM_UNIT_TABLE_BEAUTIFY" val="smartTable{5bfc8ff8-bffe-4ee4-804c-c308b6a813ce}"/>
</p:tagLst>
</file>

<file path=ppt/tags/tag5.xml><?xml version="1.0" encoding="utf-8"?>
<p:tagLst xmlns:p="http://schemas.openxmlformats.org/presentationml/2006/main">
  <p:tag name="KSO_WM_UNIT_TABLE_BEAUTIFY" val="smartTable{9d0db7d2-a53f-401f-820b-093ee0958ab0}"/>
</p:tagLst>
</file>

<file path=ppt/tags/tag6.xml><?xml version="1.0" encoding="utf-8"?>
<p:tagLst xmlns:p="http://schemas.openxmlformats.org/presentationml/2006/main">
  <p:tag name="KSO_WM_UNIT_TABLE_BEAUTIFY" val="smartTable{5410458a-dd34-463f-ad0b-461e4fa6ba5a}"/>
</p:tagLst>
</file>

<file path=ppt/tags/tag7.xml><?xml version="1.0" encoding="utf-8"?>
<p:tagLst xmlns:p="http://schemas.openxmlformats.org/presentationml/2006/main">
  <p:tag name="KSO_WM_UNIT_TABLE_BEAUTIFY" val="smartTable{8af545f7-40b3-4862-bf02-d85ece234c89}"/>
</p:tagLst>
</file>

<file path=ppt/tags/tag8.xml><?xml version="1.0" encoding="utf-8"?>
<p:tagLst xmlns:p="http://schemas.openxmlformats.org/presentationml/2006/main">
  <p:tag name="KSO_WM_UNIT_TABLE_BEAUTIFY" val="smartTable{c5fd163e-5a51-4f1b-9014-18b0d300183c}"/>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5B9BD5"/>
      </a:accent1>
      <a:accent2>
        <a:srgbClr val="3F3F3F"/>
      </a:accent2>
      <a:accent3>
        <a:srgbClr val="FFFFFF"/>
      </a:accent3>
      <a:accent4>
        <a:srgbClr val="000000"/>
      </a:accent4>
      <a:accent5>
        <a:srgbClr val="B5CBE7"/>
      </a:accent5>
      <a:accent6>
        <a:srgbClr val="3F3F3F"/>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11590</Words>
  <Application>WPS 文字</Application>
  <PresentationFormat>宽屏</PresentationFormat>
  <Paragraphs>1502</Paragraphs>
  <Slides>56</Slides>
  <Notes>33</Notes>
  <HiddenSlides>0</HiddenSlides>
  <MMClips>0</MMClips>
  <ScaleCrop>false</ScaleCrop>
  <HeadingPairs>
    <vt:vector size="8" baseType="variant">
      <vt:variant>
        <vt:lpstr>已用的字体</vt:lpstr>
      </vt:variant>
      <vt:variant>
        <vt:i4>31</vt:i4>
      </vt:variant>
      <vt:variant>
        <vt:lpstr>主题</vt:lpstr>
      </vt:variant>
      <vt:variant>
        <vt:i4>1</vt:i4>
      </vt:variant>
      <vt:variant>
        <vt:lpstr>嵌入 OLE 服务器</vt:lpstr>
      </vt:variant>
      <vt:variant>
        <vt:i4>5</vt:i4>
      </vt:variant>
      <vt:variant>
        <vt:lpstr>幻灯片标题</vt:lpstr>
      </vt:variant>
      <vt:variant>
        <vt:i4>56</vt:i4>
      </vt:variant>
    </vt:vector>
  </HeadingPairs>
  <TitlesOfParts>
    <vt:vector size="93" baseType="lpstr">
      <vt:lpstr>Arial</vt:lpstr>
      <vt:lpstr>方正书宋_GBK</vt:lpstr>
      <vt:lpstr>Wingdings</vt:lpstr>
      <vt:lpstr>Calibri</vt:lpstr>
      <vt:lpstr>Helvetica Neue</vt:lpstr>
      <vt:lpstr>宋体</vt:lpstr>
      <vt:lpstr>汉仪书宋二KW</vt:lpstr>
      <vt:lpstr>Calibri Light</vt:lpstr>
      <vt:lpstr>微软雅黑</vt:lpstr>
      <vt:lpstr>汉仪旗黑KW</vt:lpstr>
      <vt:lpstr>方正准圆简体</vt:lpstr>
      <vt:lpstr>华文宋体</vt:lpstr>
      <vt:lpstr>华文细黑</vt:lpstr>
      <vt:lpstr>黑体-简</vt:lpstr>
      <vt:lpstr>仿宋</vt:lpstr>
      <vt:lpstr>汉仪仿宋KW</vt:lpstr>
      <vt:lpstr>Times New Roman</vt:lpstr>
      <vt:lpstr>Century Gothic</vt:lpstr>
      <vt:lpstr>Century Gothic</vt:lpstr>
      <vt:lpstr>苹方-简</vt:lpstr>
      <vt:lpstr>宋体-简</vt:lpstr>
      <vt:lpstr>黑体</vt:lpstr>
      <vt:lpstr>汉仪中黑KW</vt:lpstr>
      <vt:lpstr>等线</vt:lpstr>
      <vt:lpstr>汉仪中等线KW</vt:lpstr>
      <vt:lpstr>宋体</vt:lpstr>
      <vt:lpstr>Arial Unicode MS</vt:lpstr>
      <vt:lpstr>Thonburi</vt:lpstr>
      <vt:lpstr>黑体</vt:lpstr>
      <vt:lpstr>等线 Light</vt:lpstr>
      <vt:lpstr>等线</vt:lpstr>
      <vt:lpstr>Office 主题</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creator>BOSSPPT 2017-2018</dc:creator>
  <cp:keywords>BOSSPPT顶尖职业文案</cp:keywords>
  <dc:description>BOSSPPT致力于提供高质量，有品质的模板，拒绝垃圾模板！
本模板由bossppt设计师制作或制作师二次制作整理，bossppt为此花费了大量心血。
如果非本店购买，请直接向盗版店进行索赔。
本店淘宝唯一购买网址：https://chinappt.taobao.com</dc:description>
  <dc:subject>BOSSPPT 2017-2018</dc:subject>
  <cp:category>店铺： BOSSPPT顶尖职业文案</cp:category>
  <cp:lastModifiedBy>guoqs</cp:lastModifiedBy>
  <cp:revision>16</cp:revision>
  <dcterms:created xsi:type="dcterms:W3CDTF">2019-12-13T00:41:45Z</dcterms:created>
  <dcterms:modified xsi:type="dcterms:W3CDTF">2019-12-13T00:41:45Z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2052-1.8.1.2821</vt:lpwstr>
  </property>
</Properties>
</file>